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
      <p:font typeface="Nuni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690102-0AAD-4E8D-95B7-061B383966D7}">
  <a:tblStyle styleId="{D8690102-0AAD-4E8D-95B7-061B383966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685e2ef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685e2ef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7685e2ef6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7685e2ef6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685e2ef6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685e2ef6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7689696267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7689696267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685e2ef6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685e2ef6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7685e2ef6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7685e2ef6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7685e2ef6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7685e2ef6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685e2ef6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7685e2ef6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685e2ef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7685e2ef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685e2ef6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7685e2ef6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7f51d1c3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7f51d1c3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685e2ef6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7685e2ef6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7685e2ef6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7685e2ef6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68969626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768969626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68969626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768969626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7689696267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7689696267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685e2ef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685e2ef6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7685e2ef6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7685e2ef6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7685e2ef6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7685e2ef6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7685e2ef6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7685e2ef6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7685e2ef6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685e2ef6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685e2ef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685e2ef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68969626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68969626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68969626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68969626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77f51d1c30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77f51d1c30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77f51d1c30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77f51d1c30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7689696267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7689696267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7689696267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7689696267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689696267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7689696267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7689696267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7689696267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689696267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689696267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768969626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768969626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685e2ef6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685e2ef6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7685e2ef6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7685e2ef6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7685e2ef6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7685e2ef6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7685e2ef6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7685e2ef6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7685e2ef6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7685e2ef6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7685e2ef6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7685e2ef6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7685e2ef6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7685e2ef6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7685e2ef6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7685e2ef6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7685e2ef6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7685e2ef6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7685e2ef6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7685e2ef6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7685e2ef6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7685e2ef6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685e2ef6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685e2ef6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77f51d1c3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77f51d1c3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7685e2ef6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7685e2ef6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77f51d1c3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77f51d1c3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685e2ef6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685e2ef6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7685e2ef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7685e2ef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685e2ef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7685e2ef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685e2ef6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685e2ef6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localhost:8084/admi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0" y="1509698"/>
            <a:ext cx="5361300" cy="17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Online Movie Ticket Booking</a:t>
            </a:r>
            <a:endParaRPr sz="4480">
              <a:latin typeface="Georgia"/>
              <a:ea typeface="Georgia"/>
              <a:cs typeface="Georgia"/>
              <a:sym typeface="Georgia"/>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935"/>
              <a:buNone/>
            </a:pPr>
            <a:r>
              <a:rPr b="1" lang="en-GB" sz="1460">
                <a:solidFill>
                  <a:srgbClr val="282828"/>
                </a:solidFill>
                <a:latin typeface="Georgia"/>
                <a:ea typeface="Georgia"/>
                <a:cs typeface="Georgia"/>
                <a:sym typeface="Georgia"/>
              </a:rPr>
              <a:t>228 cc batch </a:t>
            </a:r>
            <a:endParaRPr b="1" sz="1460">
              <a:solidFill>
                <a:srgbClr val="282828"/>
              </a:solidFill>
              <a:latin typeface="Georgia"/>
              <a:ea typeface="Georgia"/>
              <a:cs typeface="Georgia"/>
              <a:sym typeface="Georgia"/>
            </a:endParaRPr>
          </a:p>
          <a:p>
            <a:pPr indent="0" lvl="0" marL="0" rtl="0" algn="r">
              <a:lnSpc>
                <a:spcPct val="80000"/>
              </a:lnSpc>
              <a:spcBef>
                <a:spcPts val="0"/>
              </a:spcBef>
              <a:spcAft>
                <a:spcPts val="0"/>
              </a:spcAft>
              <a:buSzPts val="935"/>
              <a:buNone/>
            </a:pPr>
            <a:r>
              <a:rPr b="1" lang="en-GB" sz="1460">
                <a:solidFill>
                  <a:srgbClr val="282828"/>
                </a:solidFill>
                <a:latin typeface="Georgia"/>
                <a:ea typeface="Georgia"/>
                <a:cs typeface="Georgia"/>
                <a:sym typeface="Georgia"/>
              </a:rPr>
              <a:t>Group 7</a:t>
            </a:r>
            <a:endParaRPr b="1" sz="1460">
              <a:solidFill>
                <a:srgbClr val="282828"/>
              </a:solidFill>
              <a:latin typeface="Georgia"/>
              <a:ea typeface="Georgia"/>
              <a:cs typeface="Georgia"/>
              <a:sym typeface="Georgia"/>
            </a:endParaRPr>
          </a:p>
        </p:txBody>
      </p:sp>
    </p:spTree>
  </p:cSld>
  <p:clrMapOvr>
    <a:masterClrMapping/>
  </p:clrMapOvr>
  <mc:AlternateContent>
    <mc:Choice Requires="p14">
      <p:transition spd="slow" p14:dur="19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311700" y="182250"/>
            <a:ext cx="85206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User role</a:t>
            </a:r>
            <a:endParaRPr>
              <a:latin typeface="Georgia"/>
              <a:ea typeface="Georgia"/>
              <a:cs typeface="Georgia"/>
              <a:sym typeface="Georgia"/>
            </a:endParaRPr>
          </a:p>
        </p:txBody>
      </p:sp>
      <p:sp>
        <p:nvSpPr>
          <p:cNvPr id="204" name="Google Shape;204;p22"/>
          <p:cNvSpPr txBox="1"/>
          <p:nvPr>
            <p:ph idx="1" type="body"/>
          </p:nvPr>
        </p:nvSpPr>
        <p:spPr>
          <a:xfrm>
            <a:off x="311700" y="727650"/>
            <a:ext cx="8464800" cy="414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5" name="Google Shape;205;p22"/>
          <p:cNvSpPr/>
          <p:nvPr/>
        </p:nvSpPr>
        <p:spPr>
          <a:xfrm>
            <a:off x="3433425" y="2007800"/>
            <a:ext cx="1697400" cy="1549200"/>
          </a:xfrm>
          <a:prstGeom prst="ellipse">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Online Movie Ticket        Booking      System</a:t>
            </a:r>
            <a:endParaRPr sz="1600">
              <a:latin typeface="Georgia"/>
              <a:ea typeface="Georgia"/>
              <a:cs typeface="Georgia"/>
              <a:sym typeface="Georgia"/>
            </a:endParaRPr>
          </a:p>
        </p:txBody>
      </p:sp>
      <p:sp>
        <p:nvSpPr>
          <p:cNvPr id="206" name="Google Shape;206;p22"/>
          <p:cNvSpPr/>
          <p:nvPr/>
        </p:nvSpPr>
        <p:spPr>
          <a:xfrm>
            <a:off x="816300" y="1524450"/>
            <a:ext cx="1625400" cy="545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a:t>
            </a:r>
            <a:r>
              <a:rPr lang="en-GB" sz="1600">
                <a:latin typeface="Georgia"/>
                <a:ea typeface="Georgia"/>
                <a:cs typeface="Georgia"/>
                <a:sym typeface="Georgia"/>
              </a:rPr>
              <a:t>Explore Movie</a:t>
            </a:r>
            <a:endParaRPr sz="1600">
              <a:latin typeface="Georgia"/>
              <a:ea typeface="Georgia"/>
              <a:cs typeface="Georgia"/>
              <a:sym typeface="Georgia"/>
            </a:endParaRPr>
          </a:p>
        </p:txBody>
      </p:sp>
      <p:sp>
        <p:nvSpPr>
          <p:cNvPr id="207" name="Google Shape;207;p22"/>
          <p:cNvSpPr/>
          <p:nvPr/>
        </p:nvSpPr>
        <p:spPr>
          <a:xfrm>
            <a:off x="929550" y="3567450"/>
            <a:ext cx="1751100" cy="760500"/>
          </a:xfrm>
          <a:prstGeom prst="roundRect">
            <a:avLst>
              <a:gd fmla="val 16667" name="adj"/>
            </a:avLst>
          </a:prstGeom>
          <a:solidFill>
            <a:schemeClr val="accent3"/>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Online payment and e ticket booking</a:t>
            </a:r>
            <a:endParaRPr sz="1600">
              <a:latin typeface="Georgia"/>
              <a:ea typeface="Georgia"/>
              <a:cs typeface="Georgia"/>
              <a:sym typeface="Georgia"/>
            </a:endParaRPr>
          </a:p>
        </p:txBody>
      </p:sp>
      <p:sp>
        <p:nvSpPr>
          <p:cNvPr id="208" name="Google Shape;208;p22"/>
          <p:cNvSpPr/>
          <p:nvPr/>
        </p:nvSpPr>
        <p:spPr>
          <a:xfrm>
            <a:off x="3506625" y="899900"/>
            <a:ext cx="1551000" cy="418500"/>
          </a:xfrm>
          <a:prstGeom prst="roundRect">
            <a:avLst>
              <a:gd fmla="val 16667" name="adj"/>
            </a:avLst>
          </a:prstGeom>
          <a:solidFill>
            <a:schemeClr val="accent3"/>
          </a:solidFill>
          <a:ln cap="flat" cmpd="sng" w="28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 </a:t>
            </a:r>
            <a:r>
              <a:rPr lang="en-GB" sz="1600">
                <a:solidFill>
                  <a:srgbClr val="282828"/>
                </a:solidFill>
                <a:latin typeface="Georgia"/>
                <a:ea typeface="Georgia"/>
                <a:cs typeface="Georgia"/>
                <a:sym typeface="Georgia"/>
              </a:rPr>
              <a:t>Registration</a:t>
            </a:r>
            <a:endParaRPr sz="1600">
              <a:solidFill>
                <a:srgbClr val="282828"/>
              </a:solidFill>
              <a:latin typeface="Georgia"/>
              <a:ea typeface="Georgia"/>
              <a:cs typeface="Georgia"/>
              <a:sym typeface="Georgia"/>
            </a:endParaRPr>
          </a:p>
        </p:txBody>
      </p:sp>
      <p:sp>
        <p:nvSpPr>
          <p:cNvPr id="209" name="Google Shape;209;p22"/>
          <p:cNvSpPr/>
          <p:nvPr/>
        </p:nvSpPr>
        <p:spPr>
          <a:xfrm>
            <a:off x="6255950" y="1471350"/>
            <a:ext cx="1373700" cy="437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sz="1800">
                <a:latin typeface="Georgia"/>
                <a:ea typeface="Georgia"/>
                <a:cs typeface="Georgia"/>
                <a:sym typeface="Georgia"/>
              </a:rPr>
              <a:t> </a:t>
            </a:r>
            <a:endParaRPr sz="1800">
              <a:latin typeface="Georgia"/>
              <a:ea typeface="Georgia"/>
              <a:cs typeface="Georgia"/>
              <a:sym typeface="Georgia"/>
            </a:endParaRPr>
          </a:p>
          <a:p>
            <a:pPr indent="0" lvl="0" marL="0" rtl="0" algn="l">
              <a:spcBef>
                <a:spcPts val="0"/>
              </a:spcBef>
              <a:spcAft>
                <a:spcPts val="0"/>
              </a:spcAft>
              <a:buNone/>
            </a:pPr>
            <a:r>
              <a:rPr lang="en-GB" sz="1800">
                <a:latin typeface="Georgia"/>
                <a:ea typeface="Georgia"/>
                <a:cs typeface="Georgia"/>
                <a:sym typeface="Georgia"/>
              </a:rPr>
              <a:t>   </a:t>
            </a:r>
            <a:r>
              <a:rPr lang="en-GB" sz="1600">
                <a:latin typeface="Georgia"/>
                <a:ea typeface="Georgia"/>
                <a:cs typeface="Georgia"/>
                <a:sym typeface="Georgia"/>
              </a:rPr>
              <a:t>User cart</a:t>
            </a:r>
            <a:endParaRPr sz="16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p:txBody>
      </p:sp>
      <p:sp>
        <p:nvSpPr>
          <p:cNvPr id="210" name="Google Shape;210;p22"/>
          <p:cNvSpPr/>
          <p:nvPr/>
        </p:nvSpPr>
        <p:spPr>
          <a:xfrm>
            <a:off x="6449775" y="3557000"/>
            <a:ext cx="1551000" cy="5328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t> </a:t>
            </a:r>
            <a:r>
              <a:rPr lang="en-GB" sz="1600">
                <a:latin typeface="Georgia"/>
                <a:ea typeface="Georgia"/>
                <a:cs typeface="Georgia"/>
                <a:sym typeface="Georgia"/>
              </a:rPr>
              <a:t>Login page</a:t>
            </a:r>
            <a:endParaRPr sz="1600">
              <a:latin typeface="Georgia"/>
              <a:ea typeface="Georgia"/>
              <a:cs typeface="Georgia"/>
              <a:sym typeface="Georgia"/>
            </a:endParaRPr>
          </a:p>
        </p:txBody>
      </p:sp>
      <p:sp>
        <p:nvSpPr>
          <p:cNvPr id="211" name="Google Shape;211;p22"/>
          <p:cNvSpPr/>
          <p:nvPr/>
        </p:nvSpPr>
        <p:spPr>
          <a:xfrm>
            <a:off x="3662025" y="4328000"/>
            <a:ext cx="1240200" cy="5454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sz="1600">
                <a:latin typeface="Georgia"/>
                <a:ea typeface="Georgia"/>
                <a:cs typeface="Georgia"/>
                <a:sym typeface="Georgia"/>
              </a:rPr>
              <a:t>Show Time </a:t>
            </a:r>
            <a:r>
              <a:rPr lang="en-GB">
                <a:latin typeface="Georgia"/>
                <a:ea typeface="Georgia"/>
                <a:cs typeface="Georgia"/>
                <a:sym typeface="Georgia"/>
              </a:rPr>
              <a:t>            </a:t>
            </a:r>
            <a:endParaRPr>
              <a:latin typeface="Georgia"/>
              <a:ea typeface="Georgia"/>
              <a:cs typeface="Georgia"/>
              <a:sym typeface="Georgia"/>
            </a:endParaRPr>
          </a:p>
        </p:txBody>
      </p:sp>
      <p:cxnSp>
        <p:nvCxnSpPr>
          <p:cNvPr id="212" name="Google Shape;212;p22"/>
          <p:cNvCxnSpPr>
            <a:stCxn id="205" idx="0"/>
            <a:endCxn id="208" idx="2"/>
          </p:cNvCxnSpPr>
          <p:nvPr/>
        </p:nvCxnSpPr>
        <p:spPr>
          <a:xfrm rot="10800000">
            <a:off x="4282125" y="1318400"/>
            <a:ext cx="0" cy="6894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2"/>
          <p:cNvCxnSpPr>
            <a:stCxn id="205" idx="1"/>
            <a:endCxn id="206" idx="3"/>
          </p:cNvCxnSpPr>
          <p:nvPr/>
        </p:nvCxnSpPr>
        <p:spPr>
          <a:xfrm rot="10800000">
            <a:off x="2441803" y="1797275"/>
            <a:ext cx="1240200" cy="4374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2"/>
          <p:cNvCxnSpPr>
            <a:stCxn id="205" idx="3"/>
            <a:endCxn id="207" idx="3"/>
          </p:cNvCxnSpPr>
          <p:nvPr/>
        </p:nvCxnSpPr>
        <p:spPr>
          <a:xfrm flipH="1">
            <a:off x="2680603" y="3330125"/>
            <a:ext cx="1001400" cy="6177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22"/>
          <p:cNvCxnSpPr>
            <a:stCxn id="205" idx="4"/>
            <a:endCxn id="211" idx="0"/>
          </p:cNvCxnSpPr>
          <p:nvPr/>
        </p:nvCxnSpPr>
        <p:spPr>
          <a:xfrm>
            <a:off x="4282125" y="3557000"/>
            <a:ext cx="0" cy="7710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22"/>
          <p:cNvCxnSpPr>
            <a:stCxn id="205" idx="7"/>
            <a:endCxn id="209" idx="1"/>
          </p:cNvCxnSpPr>
          <p:nvPr/>
        </p:nvCxnSpPr>
        <p:spPr>
          <a:xfrm flipH="1" rot="10800000">
            <a:off x="4882247" y="1690175"/>
            <a:ext cx="1373700" cy="5445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2"/>
          <p:cNvCxnSpPr>
            <a:stCxn id="205" idx="5"/>
            <a:endCxn id="210" idx="1"/>
          </p:cNvCxnSpPr>
          <p:nvPr/>
        </p:nvCxnSpPr>
        <p:spPr>
          <a:xfrm>
            <a:off x="4882247" y="3330125"/>
            <a:ext cx="1567500" cy="49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270875" y="342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Times New Roman"/>
                <a:ea typeface="Times New Roman"/>
                <a:cs typeface="Times New Roman"/>
                <a:sym typeface="Times New Roman"/>
              </a:rPr>
              <a:t>Registration Module</a:t>
            </a:r>
            <a:endParaRPr>
              <a:latin typeface="Times New Roman"/>
              <a:ea typeface="Times New Roman"/>
              <a:cs typeface="Times New Roman"/>
              <a:sym typeface="Times New Roman"/>
            </a:endParaRPr>
          </a:p>
        </p:txBody>
      </p:sp>
      <p:sp>
        <p:nvSpPr>
          <p:cNvPr id="223" name="Google Shape;223;p23"/>
          <p:cNvSpPr txBox="1"/>
          <p:nvPr>
            <p:ph idx="1" type="body"/>
          </p:nvPr>
        </p:nvSpPr>
        <p:spPr>
          <a:xfrm>
            <a:off x="311700" y="1152475"/>
            <a:ext cx="7240200" cy="307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The </a:t>
            </a:r>
            <a:r>
              <a:rPr lang="en-GB" sz="1800">
                <a:latin typeface="Georgia"/>
                <a:ea typeface="Georgia"/>
                <a:cs typeface="Georgia"/>
                <a:sym typeface="Georgia"/>
              </a:rPr>
              <a:t>registration</a:t>
            </a:r>
            <a:r>
              <a:rPr lang="en-GB" sz="1800">
                <a:latin typeface="Georgia"/>
                <a:ea typeface="Georgia"/>
                <a:cs typeface="Georgia"/>
                <a:sym typeface="Georgia"/>
              </a:rPr>
              <a:t> page enables the user to independently register and gain access to the application.</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Every time after your initial registration,you will log on to the application using the username and password as the user created.</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It is the way to check your credentials.</a:t>
            </a:r>
            <a:endParaRPr sz="1800">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398125" y="661900"/>
            <a:ext cx="6194700" cy="66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Login Module</a:t>
            </a:r>
            <a:endParaRPr>
              <a:latin typeface="Georgia"/>
              <a:ea typeface="Georgia"/>
              <a:cs typeface="Georgia"/>
              <a:sym typeface="Georgia"/>
            </a:endParaRPr>
          </a:p>
        </p:txBody>
      </p:sp>
      <p:sp>
        <p:nvSpPr>
          <p:cNvPr id="229" name="Google Shape;229;p24"/>
          <p:cNvSpPr txBox="1"/>
          <p:nvPr>
            <p:ph idx="1" type="body"/>
          </p:nvPr>
        </p:nvSpPr>
        <p:spPr>
          <a:xfrm>
            <a:off x="819150" y="1623325"/>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The Login page allows a user to gain access to an application by entering their username and password</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Login page is very common among any types of secured applications and its widely used on the application by the user before presenting the secured pages of the web applications</a:t>
            </a:r>
            <a:endParaRPr sz="18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928600" y="254525"/>
            <a:ext cx="7505700" cy="4683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600">
                <a:latin typeface="Georgia"/>
                <a:ea typeface="Georgia"/>
                <a:cs typeface="Georgia"/>
                <a:sym typeface="Georgia"/>
              </a:rPr>
              <a:t>ER Diagram</a:t>
            </a:r>
            <a:endParaRPr sz="2600">
              <a:latin typeface="Georgia"/>
              <a:ea typeface="Georgia"/>
              <a:cs typeface="Georgia"/>
              <a:sym typeface="Georgia"/>
            </a:endParaRPr>
          </a:p>
        </p:txBody>
      </p:sp>
      <p:sp>
        <p:nvSpPr>
          <p:cNvPr id="235" name="Google Shape;235;p25"/>
          <p:cNvSpPr txBox="1"/>
          <p:nvPr>
            <p:ph idx="1" type="body"/>
          </p:nvPr>
        </p:nvSpPr>
        <p:spPr>
          <a:xfrm>
            <a:off x="263325" y="722825"/>
            <a:ext cx="8636700" cy="407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rgbClr val="000000"/>
              </a:solidFill>
              <a:latin typeface="Georgia"/>
              <a:ea typeface="Georgia"/>
              <a:cs typeface="Georgia"/>
              <a:sym typeface="Georgia"/>
            </a:endParaRPr>
          </a:p>
          <a:p>
            <a:pPr indent="0" lvl="0" marL="0" rtl="0" algn="l">
              <a:spcBef>
                <a:spcPts val="0"/>
              </a:spcBef>
              <a:spcAft>
                <a:spcPts val="1200"/>
              </a:spcAft>
              <a:buNone/>
            </a:pPr>
            <a:r>
              <a:t/>
            </a:r>
            <a:endParaRPr/>
          </a:p>
        </p:txBody>
      </p:sp>
      <p:sp>
        <p:nvSpPr>
          <p:cNvPr id="236" name="Google Shape;236;p25"/>
          <p:cNvSpPr/>
          <p:nvPr/>
        </p:nvSpPr>
        <p:spPr>
          <a:xfrm>
            <a:off x="473000" y="1261850"/>
            <a:ext cx="1194600" cy="4683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Previous purchase</a:t>
            </a:r>
            <a:endParaRPr>
              <a:latin typeface="Georgia"/>
              <a:ea typeface="Georgia"/>
              <a:cs typeface="Georgia"/>
              <a:sym typeface="Georgia"/>
            </a:endParaRPr>
          </a:p>
        </p:txBody>
      </p:sp>
      <p:sp>
        <p:nvSpPr>
          <p:cNvPr id="237" name="Google Shape;237;p25"/>
          <p:cNvSpPr/>
          <p:nvPr/>
        </p:nvSpPr>
        <p:spPr>
          <a:xfrm>
            <a:off x="2137474" y="1042650"/>
            <a:ext cx="1385925" cy="860700"/>
          </a:xfrm>
          <a:prstGeom prst="flowChartDecision">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User login</a:t>
            </a:r>
            <a:r>
              <a:rPr lang="en-GB">
                <a:latin typeface="Georgia"/>
                <a:ea typeface="Georgia"/>
                <a:cs typeface="Georgia"/>
                <a:sym typeface="Georgia"/>
              </a:rPr>
              <a:t> </a:t>
            </a:r>
            <a:endParaRPr>
              <a:latin typeface="Georgia"/>
              <a:ea typeface="Georgia"/>
              <a:cs typeface="Georgia"/>
              <a:sym typeface="Georgia"/>
            </a:endParaRPr>
          </a:p>
        </p:txBody>
      </p:sp>
      <p:cxnSp>
        <p:nvCxnSpPr>
          <p:cNvPr id="238" name="Google Shape;238;p25"/>
          <p:cNvCxnSpPr>
            <a:stCxn id="237" idx="2"/>
          </p:cNvCxnSpPr>
          <p:nvPr/>
        </p:nvCxnSpPr>
        <p:spPr>
          <a:xfrm flipH="1">
            <a:off x="2820236" y="1903350"/>
            <a:ext cx="10200" cy="5358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25"/>
          <p:cNvSpPr/>
          <p:nvPr/>
        </p:nvSpPr>
        <p:spPr>
          <a:xfrm>
            <a:off x="2072775" y="2419538"/>
            <a:ext cx="1505100" cy="428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Available</a:t>
            </a:r>
            <a:endParaRPr>
              <a:latin typeface="Georgia"/>
              <a:ea typeface="Georgia"/>
              <a:cs typeface="Georgia"/>
              <a:sym typeface="Georgia"/>
            </a:endParaRPr>
          </a:p>
          <a:p>
            <a:pPr indent="0" lvl="0" marL="0" rtl="0" algn="ctr">
              <a:spcBef>
                <a:spcPts val="0"/>
              </a:spcBef>
              <a:spcAft>
                <a:spcPts val="0"/>
              </a:spcAft>
              <a:buNone/>
            </a:pPr>
            <a:r>
              <a:rPr lang="en-GB">
                <a:latin typeface="Georgia"/>
                <a:ea typeface="Georgia"/>
                <a:cs typeface="Georgia"/>
                <a:sym typeface="Georgia"/>
              </a:rPr>
              <a:t>Movies</a:t>
            </a:r>
            <a:endParaRPr>
              <a:latin typeface="Georgia"/>
              <a:ea typeface="Georgia"/>
              <a:cs typeface="Georgia"/>
              <a:sym typeface="Georgia"/>
            </a:endParaRPr>
          </a:p>
        </p:txBody>
      </p:sp>
      <p:sp>
        <p:nvSpPr>
          <p:cNvPr id="240" name="Google Shape;240;p25"/>
          <p:cNvSpPr/>
          <p:nvPr/>
        </p:nvSpPr>
        <p:spPr>
          <a:xfrm>
            <a:off x="2077863" y="3364150"/>
            <a:ext cx="1505100" cy="428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Add to cart</a:t>
            </a:r>
            <a:endParaRPr>
              <a:latin typeface="Georgia"/>
              <a:ea typeface="Georgia"/>
              <a:cs typeface="Georgia"/>
              <a:sym typeface="Georgia"/>
            </a:endParaRPr>
          </a:p>
        </p:txBody>
      </p:sp>
      <p:sp>
        <p:nvSpPr>
          <p:cNvPr id="241" name="Google Shape;241;p25"/>
          <p:cNvSpPr/>
          <p:nvPr/>
        </p:nvSpPr>
        <p:spPr>
          <a:xfrm>
            <a:off x="4167586" y="1172375"/>
            <a:ext cx="1153800" cy="594000"/>
          </a:xfrm>
          <a:prstGeom prst="ellipse">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Home      page</a:t>
            </a:r>
            <a:endParaRPr>
              <a:latin typeface="Georgia"/>
              <a:ea typeface="Georgia"/>
              <a:cs typeface="Georgia"/>
              <a:sym typeface="Georgia"/>
            </a:endParaRPr>
          </a:p>
        </p:txBody>
      </p:sp>
      <p:sp>
        <p:nvSpPr>
          <p:cNvPr id="242" name="Google Shape;242;p25"/>
          <p:cNvSpPr/>
          <p:nvPr/>
        </p:nvSpPr>
        <p:spPr>
          <a:xfrm>
            <a:off x="543500" y="2883525"/>
            <a:ext cx="1017000" cy="4683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Filter and search</a:t>
            </a:r>
            <a:endParaRPr>
              <a:latin typeface="Georgia"/>
              <a:ea typeface="Georgia"/>
              <a:cs typeface="Georgia"/>
              <a:sym typeface="Georgia"/>
            </a:endParaRPr>
          </a:p>
        </p:txBody>
      </p:sp>
      <p:sp>
        <p:nvSpPr>
          <p:cNvPr id="243" name="Google Shape;243;p25"/>
          <p:cNvSpPr/>
          <p:nvPr/>
        </p:nvSpPr>
        <p:spPr>
          <a:xfrm>
            <a:off x="2077875" y="4260825"/>
            <a:ext cx="1505100" cy="428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P</a:t>
            </a:r>
            <a:r>
              <a:rPr lang="en-GB">
                <a:latin typeface="Georgia"/>
                <a:ea typeface="Georgia"/>
                <a:cs typeface="Georgia"/>
                <a:sym typeface="Georgia"/>
              </a:rPr>
              <a:t>ayment</a:t>
            </a:r>
            <a:endParaRPr>
              <a:latin typeface="Georgia"/>
              <a:ea typeface="Georgia"/>
              <a:cs typeface="Georgia"/>
              <a:sym typeface="Georgia"/>
            </a:endParaRPr>
          </a:p>
        </p:txBody>
      </p:sp>
      <p:cxnSp>
        <p:nvCxnSpPr>
          <p:cNvPr id="244" name="Google Shape;244;p25"/>
          <p:cNvCxnSpPr>
            <a:stCxn id="237" idx="1"/>
            <a:endCxn id="236" idx="3"/>
          </p:cNvCxnSpPr>
          <p:nvPr/>
        </p:nvCxnSpPr>
        <p:spPr>
          <a:xfrm flipH="1">
            <a:off x="1667674" y="1473000"/>
            <a:ext cx="469800" cy="231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25"/>
          <p:cNvCxnSpPr>
            <a:stCxn id="241" idx="2"/>
            <a:endCxn id="237" idx="3"/>
          </p:cNvCxnSpPr>
          <p:nvPr/>
        </p:nvCxnSpPr>
        <p:spPr>
          <a:xfrm flipH="1">
            <a:off x="3523486" y="1469375"/>
            <a:ext cx="644100" cy="36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5"/>
          <p:cNvCxnSpPr>
            <a:stCxn id="239" idx="2"/>
            <a:endCxn id="240" idx="0"/>
          </p:cNvCxnSpPr>
          <p:nvPr/>
        </p:nvCxnSpPr>
        <p:spPr>
          <a:xfrm>
            <a:off x="2825325" y="2847938"/>
            <a:ext cx="5100" cy="5163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25"/>
          <p:cNvCxnSpPr>
            <a:stCxn id="240" idx="2"/>
            <a:endCxn id="243" idx="0"/>
          </p:cNvCxnSpPr>
          <p:nvPr/>
        </p:nvCxnSpPr>
        <p:spPr>
          <a:xfrm>
            <a:off x="2830413" y="3792550"/>
            <a:ext cx="0" cy="46830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25"/>
          <p:cNvSpPr/>
          <p:nvPr/>
        </p:nvSpPr>
        <p:spPr>
          <a:xfrm>
            <a:off x="7224400" y="761375"/>
            <a:ext cx="842100" cy="4683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latin typeface="Georgia"/>
                <a:ea typeface="Georgia"/>
                <a:cs typeface="Georgia"/>
                <a:sym typeface="Georgia"/>
              </a:rPr>
              <a:t>Add Movies</a:t>
            </a:r>
            <a:endParaRPr>
              <a:latin typeface="Georgia"/>
              <a:ea typeface="Georgia"/>
              <a:cs typeface="Georgia"/>
              <a:sym typeface="Georgia"/>
            </a:endParaRPr>
          </a:p>
        </p:txBody>
      </p:sp>
      <p:sp>
        <p:nvSpPr>
          <p:cNvPr id="249" name="Google Shape;249;p25"/>
          <p:cNvSpPr/>
          <p:nvPr/>
        </p:nvSpPr>
        <p:spPr>
          <a:xfrm>
            <a:off x="7502175" y="1542950"/>
            <a:ext cx="888900" cy="4683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Update Movies</a:t>
            </a:r>
            <a:endParaRPr>
              <a:latin typeface="Georgia"/>
              <a:ea typeface="Georgia"/>
              <a:cs typeface="Georgia"/>
              <a:sym typeface="Georgia"/>
            </a:endParaRPr>
          </a:p>
        </p:txBody>
      </p:sp>
      <p:sp>
        <p:nvSpPr>
          <p:cNvPr id="250" name="Google Shape;250;p25"/>
          <p:cNvSpPr/>
          <p:nvPr/>
        </p:nvSpPr>
        <p:spPr>
          <a:xfrm>
            <a:off x="7426600" y="2248925"/>
            <a:ext cx="842100" cy="4284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latin typeface="Georgia"/>
                <a:ea typeface="Georgia"/>
                <a:cs typeface="Georgia"/>
                <a:sym typeface="Georgia"/>
              </a:rPr>
              <a:t>Delete         Movies</a:t>
            </a:r>
            <a:endParaRPr>
              <a:latin typeface="Georgia"/>
              <a:ea typeface="Georgia"/>
              <a:cs typeface="Georgia"/>
              <a:sym typeface="Georgia"/>
            </a:endParaRPr>
          </a:p>
        </p:txBody>
      </p:sp>
      <p:cxnSp>
        <p:nvCxnSpPr>
          <p:cNvPr id="251" name="Google Shape;251;p25"/>
          <p:cNvCxnSpPr>
            <a:stCxn id="241" idx="6"/>
            <a:endCxn id="252" idx="2"/>
          </p:cNvCxnSpPr>
          <p:nvPr/>
        </p:nvCxnSpPr>
        <p:spPr>
          <a:xfrm>
            <a:off x="5321386" y="1469375"/>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5"/>
          <p:cNvCxnSpPr>
            <a:stCxn id="252" idx="7"/>
            <a:endCxn id="248" idx="1"/>
          </p:cNvCxnSpPr>
          <p:nvPr/>
        </p:nvCxnSpPr>
        <p:spPr>
          <a:xfrm flipH="1" rot="10800000">
            <a:off x="6632500" y="995525"/>
            <a:ext cx="591900" cy="2166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5"/>
          <p:cNvCxnSpPr>
            <a:stCxn id="252" idx="6"/>
            <a:endCxn id="249" idx="1"/>
          </p:cNvCxnSpPr>
          <p:nvPr/>
        </p:nvCxnSpPr>
        <p:spPr>
          <a:xfrm>
            <a:off x="6791775" y="1469300"/>
            <a:ext cx="710400" cy="3078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25"/>
          <p:cNvCxnSpPr>
            <a:stCxn id="252" idx="5"/>
            <a:endCxn id="250" idx="1"/>
          </p:cNvCxnSpPr>
          <p:nvPr/>
        </p:nvCxnSpPr>
        <p:spPr>
          <a:xfrm>
            <a:off x="6632500" y="1726625"/>
            <a:ext cx="794100" cy="7365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25"/>
          <p:cNvCxnSpPr>
            <a:stCxn id="242" idx="0"/>
            <a:endCxn id="239" idx="1"/>
          </p:cNvCxnSpPr>
          <p:nvPr/>
        </p:nvCxnSpPr>
        <p:spPr>
          <a:xfrm rot="-5400000">
            <a:off x="1437500" y="2248125"/>
            <a:ext cx="249900" cy="1020900"/>
          </a:xfrm>
          <a:prstGeom prst="bentConnector2">
            <a:avLst/>
          </a:prstGeom>
          <a:noFill/>
          <a:ln cap="flat" cmpd="sng" w="9525">
            <a:solidFill>
              <a:schemeClr val="dk2"/>
            </a:solidFill>
            <a:prstDash val="solid"/>
            <a:round/>
            <a:headEnd len="med" w="med" type="none"/>
            <a:tailEnd len="med" w="med" type="none"/>
          </a:ln>
        </p:spPr>
      </p:cxnSp>
      <p:cxnSp>
        <p:nvCxnSpPr>
          <p:cNvPr id="257" name="Google Shape;257;p25"/>
          <p:cNvCxnSpPr>
            <a:stCxn id="242" idx="2"/>
            <a:endCxn id="240" idx="1"/>
          </p:cNvCxnSpPr>
          <p:nvPr/>
        </p:nvCxnSpPr>
        <p:spPr>
          <a:xfrm flipH="1" rot="-5400000">
            <a:off x="1451750" y="2952075"/>
            <a:ext cx="226500" cy="1026000"/>
          </a:xfrm>
          <a:prstGeom prst="bentConnector2">
            <a:avLst/>
          </a:prstGeom>
          <a:noFill/>
          <a:ln cap="flat" cmpd="sng" w="9525">
            <a:solidFill>
              <a:schemeClr val="dk2"/>
            </a:solidFill>
            <a:prstDash val="solid"/>
            <a:round/>
            <a:headEnd len="med" w="med" type="none"/>
            <a:tailEnd len="med" w="med" type="none"/>
          </a:ln>
        </p:spPr>
      </p:cxnSp>
      <p:sp>
        <p:nvSpPr>
          <p:cNvPr id="258" name="Google Shape;258;p25"/>
          <p:cNvSpPr/>
          <p:nvPr/>
        </p:nvSpPr>
        <p:spPr>
          <a:xfrm>
            <a:off x="5676125" y="2847950"/>
            <a:ext cx="1153800" cy="4683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Available Movies</a:t>
            </a:r>
            <a:endParaRPr>
              <a:latin typeface="Georgia"/>
              <a:ea typeface="Georgia"/>
              <a:cs typeface="Georgia"/>
              <a:sym typeface="Georgia"/>
            </a:endParaRPr>
          </a:p>
        </p:txBody>
      </p:sp>
      <p:cxnSp>
        <p:nvCxnSpPr>
          <p:cNvPr id="259" name="Google Shape;259;p25"/>
          <p:cNvCxnSpPr/>
          <p:nvPr/>
        </p:nvCxnSpPr>
        <p:spPr>
          <a:xfrm>
            <a:off x="6335700" y="1833050"/>
            <a:ext cx="5100" cy="10149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25"/>
          <p:cNvSpPr/>
          <p:nvPr/>
        </p:nvSpPr>
        <p:spPr>
          <a:xfrm>
            <a:off x="5774400" y="3897875"/>
            <a:ext cx="1282500" cy="5940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Payment and summary</a:t>
            </a:r>
            <a:endParaRPr>
              <a:latin typeface="Georgia"/>
              <a:ea typeface="Georgia"/>
              <a:cs typeface="Georgia"/>
              <a:sym typeface="Georgia"/>
            </a:endParaRPr>
          </a:p>
        </p:txBody>
      </p:sp>
      <p:cxnSp>
        <p:nvCxnSpPr>
          <p:cNvPr id="261" name="Google Shape;261;p25"/>
          <p:cNvCxnSpPr>
            <a:stCxn id="258" idx="2"/>
          </p:cNvCxnSpPr>
          <p:nvPr/>
        </p:nvCxnSpPr>
        <p:spPr>
          <a:xfrm>
            <a:off x="6253025" y="3316250"/>
            <a:ext cx="5100" cy="5370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25"/>
          <p:cNvSpPr/>
          <p:nvPr/>
        </p:nvSpPr>
        <p:spPr>
          <a:xfrm>
            <a:off x="5704175" y="939175"/>
            <a:ext cx="1456150" cy="1072075"/>
          </a:xfrm>
          <a:prstGeom prst="flowChartDecision">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Admin login</a:t>
            </a:r>
            <a:endParaRPr>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311700" y="445025"/>
            <a:ext cx="8520600" cy="46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r>
              <a:rPr lang="en-GB">
                <a:latin typeface="Georgia"/>
                <a:ea typeface="Georgia"/>
                <a:cs typeface="Georgia"/>
                <a:sym typeface="Georgia"/>
              </a:rPr>
              <a:t> BACKEND</a:t>
            </a:r>
            <a:endParaRPr>
              <a:latin typeface="Georgia"/>
              <a:ea typeface="Georgia"/>
              <a:cs typeface="Georgia"/>
              <a:sym typeface="Georgia"/>
            </a:endParaRPr>
          </a:p>
        </p:txBody>
      </p:sp>
      <p:sp>
        <p:nvSpPr>
          <p:cNvPr id="268" name="Google Shape;268;p26"/>
          <p:cNvSpPr txBox="1"/>
          <p:nvPr>
            <p:ph idx="1" type="body"/>
          </p:nvPr>
        </p:nvSpPr>
        <p:spPr>
          <a:xfrm>
            <a:off x="434175" y="565900"/>
            <a:ext cx="8520600" cy="145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1214450" y="641500"/>
            <a:ext cx="6521100" cy="75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Spring boot</a:t>
            </a:r>
            <a:endParaRPr>
              <a:latin typeface="Georgia"/>
              <a:ea typeface="Georgia"/>
              <a:cs typeface="Georgia"/>
              <a:sym typeface="Georgia"/>
            </a:endParaRPr>
          </a:p>
        </p:txBody>
      </p:sp>
      <p:sp>
        <p:nvSpPr>
          <p:cNvPr id="274" name="Google Shape;274;p27"/>
          <p:cNvSpPr txBox="1"/>
          <p:nvPr>
            <p:ph idx="1" type="body"/>
          </p:nvPr>
        </p:nvSpPr>
        <p:spPr>
          <a:xfrm>
            <a:off x="819150" y="1489975"/>
            <a:ext cx="7505700" cy="274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Spring boot is a java framework ,built on top of the spring,used for developing web application.</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Spring boot is a backend framework that has become a major player in the enterprise java EE.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No requirement for complex XML configurations.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It allow you to create REST APIs with minimal configurations.</a:t>
            </a:r>
            <a:endParaRPr sz="18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66775" y="44300"/>
            <a:ext cx="8520600" cy="57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Times New Roman"/>
                <a:ea typeface="Times New Roman"/>
                <a:cs typeface="Times New Roman"/>
                <a:sym typeface="Times New Roman"/>
              </a:rPr>
              <a:t> </a:t>
            </a:r>
            <a:r>
              <a:rPr lang="en-GB" sz="2600">
                <a:latin typeface="Georgia"/>
                <a:ea typeface="Georgia"/>
                <a:cs typeface="Georgia"/>
                <a:sym typeface="Georgia"/>
              </a:rPr>
              <a:t>Admin database Schema</a:t>
            </a:r>
            <a:endParaRPr sz="2600">
              <a:latin typeface="Georgia"/>
              <a:ea typeface="Georgia"/>
              <a:cs typeface="Georgia"/>
              <a:sym typeface="Georgia"/>
            </a:endParaRPr>
          </a:p>
        </p:txBody>
      </p:sp>
      <p:sp>
        <p:nvSpPr>
          <p:cNvPr id="280" name="Google Shape;280;p28"/>
          <p:cNvSpPr txBox="1"/>
          <p:nvPr>
            <p:ph idx="1" type="body"/>
          </p:nvPr>
        </p:nvSpPr>
        <p:spPr>
          <a:xfrm>
            <a:off x="-89075" y="964600"/>
            <a:ext cx="8832300" cy="417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81" name="Google Shape;281;p28"/>
          <p:cNvGraphicFramePr/>
          <p:nvPr/>
        </p:nvGraphicFramePr>
        <p:xfrm>
          <a:off x="240275" y="1864625"/>
          <a:ext cx="3000000" cy="3000000"/>
        </p:xfrm>
        <a:graphic>
          <a:graphicData uri="http://schemas.openxmlformats.org/drawingml/2006/table">
            <a:tbl>
              <a:tblPr>
                <a:noFill/>
                <a:tableStyleId>{D8690102-0AAD-4E8D-95B7-061B383966D7}</a:tableStyleId>
              </a:tblPr>
              <a:tblGrid>
                <a:gridCol w="1575025"/>
              </a:tblGrid>
              <a:tr h="345000">
                <a:tc>
                  <a:txBody>
                    <a:bodyPr/>
                    <a:lstStyle/>
                    <a:p>
                      <a:pPr indent="0" lvl="0" marL="0" rtl="0" algn="l">
                        <a:spcBef>
                          <a:spcPts val="0"/>
                        </a:spcBef>
                        <a:spcAft>
                          <a:spcPts val="0"/>
                        </a:spcAft>
                        <a:buNone/>
                      </a:pPr>
                      <a:r>
                        <a:rPr lang="en-GB">
                          <a:latin typeface="Georgia"/>
                          <a:ea typeface="Georgia"/>
                          <a:cs typeface="Georgia"/>
                          <a:sym typeface="Georgia"/>
                        </a:rPr>
                        <a:t>     </a:t>
                      </a:r>
                      <a:r>
                        <a:rPr lang="en-GB">
                          <a:latin typeface="Georgia"/>
                          <a:ea typeface="Georgia"/>
                          <a:cs typeface="Georgia"/>
                          <a:sym typeface="Georgia"/>
                        </a:rPr>
                        <a:t>Admin</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366825">
                <a:tc>
                  <a:txBody>
                    <a:bodyPr/>
                    <a:lstStyle/>
                    <a:p>
                      <a:pPr indent="0" lvl="0" marL="0" rtl="0" algn="l">
                        <a:spcBef>
                          <a:spcPts val="0"/>
                        </a:spcBef>
                        <a:spcAft>
                          <a:spcPts val="0"/>
                        </a:spcAft>
                        <a:buNone/>
                      </a:pPr>
                      <a:r>
                        <a:rPr lang="en-GB" sz="1300">
                          <a:latin typeface="Georgia"/>
                          <a:ea typeface="Georgia"/>
                          <a:cs typeface="Georgia"/>
                          <a:sym typeface="Georgia"/>
                        </a:rPr>
                        <a:t>Id: integer(pk)</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Username:string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Email Id:string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Password:string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Contact:long int</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Address:string</a:t>
                      </a:r>
                      <a:endParaRPr sz="1300">
                        <a:latin typeface="Georgia"/>
                        <a:ea typeface="Georgia"/>
                        <a:cs typeface="Georgia"/>
                        <a:sym typeface="Georgia"/>
                      </a:endParaRPr>
                    </a:p>
                    <a:p>
                      <a:pPr indent="0" lvl="0" marL="0" rtl="0" algn="l">
                        <a:spcBef>
                          <a:spcPts val="0"/>
                        </a:spcBef>
                        <a:spcAft>
                          <a:spcPts val="0"/>
                        </a:spcAft>
                        <a:buNone/>
                      </a:pPr>
                      <a:r>
                        <a:t/>
                      </a:r>
                      <a:endParaRPr sz="1300">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282" name="Google Shape;282;p28"/>
          <p:cNvGraphicFramePr/>
          <p:nvPr/>
        </p:nvGraphicFramePr>
        <p:xfrm>
          <a:off x="2407363" y="831335"/>
          <a:ext cx="3000000" cy="3000000"/>
        </p:xfrm>
        <a:graphic>
          <a:graphicData uri="http://schemas.openxmlformats.org/drawingml/2006/table">
            <a:tbl>
              <a:tblPr>
                <a:noFill/>
                <a:tableStyleId>{D8690102-0AAD-4E8D-95B7-061B383966D7}</a:tableStyleId>
              </a:tblPr>
              <a:tblGrid>
                <a:gridCol w="1902400"/>
              </a:tblGrid>
              <a:tr h="181875">
                <a:tc>
                  <a:txBody>
                    <a:bodyPr/>
                    <a:lstStyle/>
                    <a:p>
                      <a:pPr indent="0" lvl="0" marL="0" rtl="0" algn="l">
                        <a:spcBef>
                          <a:spcPts val="0"/>
                        </a:spcBef>
                        <a:spcAft>
                          <a:spcPts val="0"/>
                        </a:spcAft>
                        <a:buNone/>
                      </a:pPr>
                      <a:r>
                        <a:rPr lang="en-GB">
                          <a:latin typeface="Georgia"/>
                          <a:ea typeface="Georgia"/>
                          <a:cs typeface="Georgia"/>
                          <a:sym typeface="Georgia"/>
                        </a:rPr>
                        <a:t>Product details</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945450">
                <a:tc>
                  <a:txBody>
                    <a:bodyPr/>
                    <a:lstStyle/>
                    <a:p>
                      <a:pPr indent="0" lvl="0" marL="0" rtl="0" algn="l">
                        <a:spcBef>
                          <a:spcPts val="0"/>
                        </a:spcBef>
                        <a:spcAft>
                          <a:spcPts val="0"/>
                        </a:spcAft>
                        <a:buNone/>
                      </a:pPr>
                      <a:r>
                        <a:rPr lang="en-GB" sz="1300">
                          <a:latin typeface="Georgia"/>
                          <a:ea typeface="Georgia"/>
                          <a:cs typeface="Georgia"/>
                          <a:sym typeface="Georgia"/>
                        </a:rPr>
                        <a:t>Id:long id</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Moviename:String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Des:String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Duration:String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Time:String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Category:String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Price:float</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Discount:float</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Image path:String</a:t>
                      </a:r>
                      <a:endParaRPr sz="1300">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283" name="Google Shape;283;p28"/>
          <p:cNvGraphicFramePr/>
          <p:nvPr/>
        </p:nvGraphicFramePr>
        <p:xfrm>
          <a:off x="2407363" y="3288443"/>
          <a:ext cx="3000000" cy="3000000"/>
        </p:xfrm>
        <a:graphic>
          <a:graphicData uri="http://schemas.openxmlformats.org/drawingml/2006/table">
            <a:tbl>
              <a:tblPr>
                <a:noFill/>
                <a:tableStyleId>{D8690102-0AAD-4E8D-95B7-061B383966D7}</a:tableStyleId>
              </a:tblPr>
              <a:tblGrid>
                <a:gridCol w="1797075"/>
              </a:tblGrid>
              <a:tr h="352325">
                <a:tc>
                  <a:txBody>
                    <a:bodyPr/>
                    <a:lstStyle/>
                    <a:p>
                      <a:pPr indent="0" lvl="0" marL="0" rtl="0" algn="l">
                        <a:spcBef>
                          <a:spcPts val="0"/>
                        </a:spcBef>
                        <a:spcAft>
                          <a:spcPts val="0"/>
                        </a:spcAft>
                        <a:buNone/>
                      </a:pPr>
                      <a:r>
                        <a:rPr lang="en-GB">
                          <a:latin typeface="Georgia"/>
                          <a:ea typeface="Georgia"/>
                          <a:cs typeface="Georgia"/>
                          <a:sym typeface="Georgia"/>
                        </a:rPr>
                        <a:t>P</a:t>
                      </a:r>
                      <a:r>
                        <a:rPr lang="en-GB">
                          <a:latin typeface="Georgia"/>
                          <a:ea typeface="Georgia"/>
                          <a:cs typeface="Georgia"/>
                          <a:sym typeface="Georgia"/>
                        </a:rPr>
                        <a:t>urchase</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211250">
                <a:tc>
                  <a:txBody>
                    <a:bodyPr/>
                    <a:lstStyle/>
                    <a:p>
                      <a:pPr indent="0" lvl="0" marL="0" rtl="0" algn="l">
                        <a:spcBef>
                          <a:spcPts val="0"/>
                        </a:spcBef>
                        <a:spcAft>
                          <a:spcPts val="0"/>
                        </a:spcAft>
                        <a:buNone/>
                      </a:pPr>
                      <a:r>
                        <a:rPr lang="en-GB" sz="1300">
                          <a:solidFill>
                            <a:schemeClr val="dk2"/>
                          </a:solidFill>
                          <a:latin typeface="Georgia"/>
                          <a:ea typeface="Georgia"/>
                          <a:cs typeface="Georgia"/>
                          <a:sym typeface="Georgia"/>
                        </a:rPr>
                        <a:t>I</a:t>
                      </a:r>
                      <a:r>
                        <a:rPr lang="en-GB" sz="1300">
                          <a:solidFill>
                            <a:schemeClr val="dk2"/>
                          </a:solidFill>
                          <a:latin typeface="Georgia"/>
                          <a:ea typeface="Georgia"/>
                          <a:cs typeface="Georgia"/>
                          <a:sym typeface="Georgia"/>
                        </a:rPr>
                        <a:t>d:long id</a:t>
                      </a:r>
                      <a:endParaRPr sz="1300">
                        <a:solidFill>
                          <a:schemeClr val="dk2"/>
                        </a:solidFill>
                        <a:latin typeface="Georgia"/>
                        <a:ea typeface="Georgia"/>
                        <a:cs typeface="Georgia"/>
                        <a:sym typeface="Georgia"/>
                      </a:endParaRPr>
                    </a:p>
                    <a:p>
                      <a:pPr indent="0" lvl="0" marL="0" rtl="0" algn="l">
                        <a:spcBef>
                          <a:spcPts val="0"/>
                        </a:spcBef>
                        <a:spcAft>
                          <a:spcPts val="0"/>
                        </a:spcAft>
                        <a:buNone/>
                      </a:pPr>
                      <a:r>
                        <a:rPr lang="en-GB" sz="1300">
                          <a:solidFill>
                            <a:schemeClr val="dk2"/>
                          </a:solidFill>
                          <a:latin typeface="Georgia"/>
                          <a:ea typeface="Georgia"/>
                          <a:cs typeface="Georgia"/>
                          <a:sym typeface="Georgia"/>
                        </a:rPr>
                        <a:t>Totalcost:float</a:t>
                      </a:r>
                      <a:endParaRPr sz="1300">
                        <a:solidFill>
                          <a:schemeClr val="dk2"/>
                        </a:solidFill>
                        <a:latin typeface="Georgia"/>
                        <a:ea typeface="Georgia"/>
                        <a:cs typeface="Georgia"/>
                        <a:sym typeface="Georgia"/>
                      </a:endParaRPr>
                    </a:p>
                    <a:p>
                      <a:pPr indent="0" lvl="0" marL="0" rtl="0" algn="l">
                        <a:spcBef>
                          <a:spcPts val="0"/>
                        </a:spcBef>
                        <a:spcAft>
                          <a:spcPts val="0"/>
                        </a:spcAft>
                        <a:buNone/>
                      </a:pPr>
                      <a:r>
                        <a:rPr lang="en-GB" sz="1300">
                          <a:solidFill>
                            <a:schemeClr val="dk2"/>
                          </a:solidFill>
                          <a:latin typeface="Georgia"/>
                          <a:ea typeface="Georgia"/>
                          <a:cs typeface="Georgia"/>
                          <a:sym typeface="Georgia"/>
                        </a:rPr>
                        <a:t>Quantity:int</a:t>
                      </a:r>
                      <a:endParaRPr sz="1300">
                        <a:solidFill>
                          <a:schemeClr val="dk2"/>
                        </a:solidFill>
                        <a:latin typeface="Georgia"/>
                        <a:ea typeface="Georgia"/>
                        <a:cs typeface="Georgia"/>
                        <a:sym typeface="Georgia"/>
                      </a:endParaRPr>
                    </a:p>
                    <a:p>
                      <a:pPr indent="0" lvl="0" marL="0" rtl="0" algn="l">
                        <a:spcBef>
                          <a:spcPts val="0"/>
                        </a:spcBef>
                        <a:spcAft>
                          <a:spcPts val="0"/>
                        </a:spcAft>
                        <a:buNone/>
                      </a:pPr>
                      <a:r>
                        <a:rPr lang="en-GB" sz="1300">
                          <a:solidFill>
                            <a:schemeClr val="dk2"/>
                          </a:solidFill>
                          <a:latin typeface="Georgia"/>
                          <a:ea typeface="Georgia"/>
                          <a:cs typeface="Georgia"/>
                          <a:sym typeface="Georgia"/>
                        </a:rPr>
                        <a:t>Moviename:string</a:t>
                      </a:r>
                      <a:endParaRPr sz="1300">
                        <a:solidFill>
                          <a:schemeClr val="dk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GB" sz="1300">
                          <a:solidFill>
                            <a:schemeClr val="dk2"/>
                          </a:solidFill>
                          <a:latin typeface="Georgia"/>
                          <a:ea typeface="Georgia"/>
                          <a:cs typeface="Georgia"/>
                          <a:sym typeface="Georgia"/>
                        </a:rPr>
                        <a:t>Transaction id:string</a:t>
                      </a:r>
                      <a:r>
                        <a:rPr lang="en-GB" sz="1300">
                          <a:solidFill>
                            <a:schemeClr val="dk1"/>
                          </a:solidFill>
                          <a:latin typeface="Georgia"/>
                          <a:ea typeface="Georgia"/>
                          <a:cs typeface="Georgia"/>
                          <a:sym typeface="Georgia"/>
                        </a:rPr>
                        <a:t>I</a:t>
                      </a:r>
                      <a:endParaRPr sz="1300">
                        <a:solidFill>
                          <a:schemeClr val="dk2"/>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284" name="Google Shape;284;p28"/>
          <p:cNvGraphicFramePr/>
          <p:nvPr/>
        </p:nvGraphicFramePr>
        <p:xfrm>
          <a:off x="4840250" y="996910"/>
          <a:ext cx="3000000" cy="3000000"/>
        </p:xfrm>
        <a:graphic>
          <a:graphicData uri="http://schemas.openxmlformats.org/drawingml/2006/table">
            <a:tbl>
              <a:tblPr>
                <a:noFill/>
                <a:tableStyleId>{D8690102-0AAD-4E8D-95B7-061B383966D7}</a:tableStyleId>
              </a:tblPr>
              <a:tblGrid>
                <a:gridCol w="1722300"/>
              </a:tblGrid>
              <a:tr h="335800">
                <a:tc>
                  <a:txBody>
                    <a:bodyPr/>
                    <a:lstStyle/>
                    <a:p>
                      <a:pPr indent="0" lvl="0" marL="0" rtl="0" algn="l">
                        <a:spcBef>
                          <a:spcPts val="0"/>
                        </a:spcBef>
                        <a:spcAft>
                          <a:spcPts val="0"/>
                        </a:spcAft>
                        <a:buNone/>
                      </a:pPr>
                      <a:r>
                        <a:rPr lang="en-GB">
                          <a:latin typeface="Georgia"/>
                          <a:ea typeface="Georgia"/>
                          <a:cs typeface="Georgia"/>
                          <a:sym typeface="Georgia"/>
                        </a:rPr>
                        <a:t>Update Movies</a:t>
                      </a:r>
                      <a:endParaRPr>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3"/>
                    </a:solidFill>
                  </a:tcPr>
                </a:tc>
              </a:tr>
              <a:tr h="1420750">
                <a:tc>
                  <a:txBody>
                    <a:bodyPr/>
                    <a:lstStyle/>
                    <a:p>
                      <a:pPr indent="0" lvl="0" marL="0" rtl="0" algn="l">
                        <a:spcBef>
                          <a:spcPts val="0"/>
                        </a:spcBef>
                        <a:spcAft>
                          <a:spcPts val="0"/>
                        </a:spcAft>
                        <a:buNone/>
                      </a:pPr>
                      <a:r>
                        <a:rPr lang="en-GB" sz="1300">
                          <a:latin typeface="Georgia"/>
                          <a:ea typeface="Georgia"/>
                          <a:cs typeface="Georgia"/>
                          <a:sym typeface="Georgia"/>
                        </a:rPr>
                        <a:t>Id: long id</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Moviename:String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Des:String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Duration:String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Category:String</a:t>
                      </a:r>
                      <a:endParaRPr sz="1300">
                        <a:latin typeface="Georgia"/>
                        <a:ea typeface="Georgia"/>
                        <a:cs typeface="Georgia"/>
                        <a:sym typeface="Georgia"/>
                      </a:endParaRPr>
                    </a:p>
                    <a:p>
                      <a:pPr indent="0" lvl="0" marL="0" rtl="0" algn="l">
                        <a:spcBef>
                          <a:spcPts val="0"/>
                        </a:spcBef>
                        <a:spcAft>
                          <a:spcPts val="0"/>
                        </a:spcAft>
                        <a:buNone/>
                      </a:pPr>
                      <a:r>
                        <a:rPr lang="en-GB" sz="1300">
                          <a:latin typeface="Georgia"/>
                          <a:ea typeface="Georgia"/>
                          <a:cs typeface="Georgia"/>
                          <a:sym typeface="Georgia"/>
                        </a:rPr>
                        <a:t>Image path:String</a:t>
                      </a:r>
                      <a:endParaRPr sz="1300">
                        <a:latin typeface="Georgia"/>
                        <a:ea typeface="Georgia"/>
                        <a:cs typeface="Georgia"/>
                        <a:sym typeface="Georgia"/>
                      </a:endParaRPr>
                    </a:p>
                    <a:p>
                      <a:pPr indent="0" lvl="0" marL="0" rtl="0" algn="l">
                        <a:spcBef>
                          <a:spcPts val="0"/>
                        </a:spcBef>
                        <a:spcAft>
                          <a:spcPts val="0"/>
                        </a:spcAft>
                        <a:buNone/>
                      </a:pPr>
                      <a:r>
                        <a:t/>
                      </a:r>
                      <a:endParaRPr sz="1300">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graphicFrame>
        <p:nvGraphicFramePr>
          <p:cNvPr id="285" name="Google Shape;285;p28"/>
          <p:cNvGraphicFramePr/>
          <p:nvPr/>
        </p:nvGraphicFramePr>
        <p:xfrm>
          <a:off x="7215250" y="1158500"/>
          <a:ext cx="3000000" cy="3000000"/>
        </p:xfrm>
        <a:graphic>
          <a:graphicData uri="http://schemas.openxmlformats.org/drawingml/2006/table">
            <a:tbl>
              <a:tblPr>
                <a:noFill/>
                <a:tableStyleId>{D8690102-0AAD-4E8D-95B7-061B383966D7}</a:tableStyleId>
              </a:tblPr>
              <a:tblGrid>
                <a:gridCol w="1243350"/>
              </a:tblGrid>
              <a:tr h="385975">
                <a:tc>
                  <a:txBody>
                    <a:bodyPr/>
                    <a:lstStyle/>
                    <a:p>
                      <a:pPr indent="0" lvl="0" marL="0" rtl="0" algn="l">
                        <a:spcBef>
                          <a:spcPts val="0"/>
                        </a:spcBef>
                        <a:spcAft>
                          <a:spcPts val="0"/>
                        </a:spcAft>
                        <a:buNone/>
                      </a:pPr>
                      <a:r>
                        <a:rPr lang="en-GB"/>
                        <a:t>Delete Movie</a:t>
                      </a:r>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500925">
                <a:tc>
                  <a:txBody>
                    <a:bodyPr/>
                    <a:lstStyle/>
                    <a:p>
                      <a:pPr indent="0" lvl="0" marL="0" rtl="0" algn="l">
                        <a:spcBef>
                          <a:spcPts val="0"/>
                        </a:spcBef>
                        <a:spcAft>
                          <a:spcPts val="0"/>
                        </a:spcAft>
                        <a:buNone/>
                      </a:pPr>
                      <a:r>
                        <a:rPr lang="en-GB" sz="1300"/>
                        <a:t>Movie deleted successfully</a:t>
                      </a:r>
                      <a:endParaRPr sz="1300"/>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cxnSp>
        <p:nvCxnSpPr>
          <p:cNvPr id="286" name="Google Shape;286;p28"/>
          <p:cNvCxnSpPr/>
          <p:nvPr/>
        </p:nvCxnSpPr>
        <p:spPr>
          <a:xfrm>
            <a:off x="1826750" y="2918725"/>
            <a:ext cx="285900" cy="0"/>
          </a:xfrm>
          <a:prstGeom prst="straightConnector1">
            <a:avLst/>
          </a:prstGeom>
          <a:noFill/>
          <a:ln cap="flat" cmpd="sng" w="19050">
            <a:solidFill>
              <a:schemeClr val="dk2"/>
            </a:solidFill>
            <a:prstDash val="solid"/>
            <a:round/>
            <a:headEnd len="med" w="med" type="none"/>
            <a:tailEnd len="med" w="med" type="none"/>
          </a:ln>
        </p:spPr>
      </p:cxnSp>
      <p:cxnSp>
        <p:nvCxnSpPr>
          <p:cNvPr id="287" name="Google Shape;287;p28"/>
          <p:cNvCxnSpPr/>
          <p:nvPr/>
        </p:nvCxnSpPr>
        <p:spPr>
          <a:xfrm rot="10800000">
            <a:off x="2122725" y="1785925"/>
            <a:ext cx="0" cy="113280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p28"/>
          <p:cNvCxnSpPr/>
          <p:nvPr/>
        </p:nvCxnSpPr>
        <p:spPr>
          <a:xfrm>
            <a:off x="2122725" y="2928950"/>
            <a:ext cx="0" cy="1643100"/>
          </a:xfrm>
          <a:prstGeom prst="straightConnector1">
            <a:avLst/>
          </a:prstGeom>
          <a:noFill/>
          <a:ln cap="flat" cmpd="sng" w="19050">
            <a:solidFill>
              <a:schemeClr val="dk2"/>
            </a:solidFill>
            <a:prstDash val="solid"/>
            <a:round/>
            <a:headEnd len="med" w="med" type="none"/>
            <a:tailEnd len="med" w="med" type="none"/>
          </a:ln>
        </p:spPr>
      </p:cxnSp>
      <p:cxnSp>
        <p:nvCxnSpPr>
          <p:cNvPr id="289" name="Google Shape;289;p28"/>
          <p:cNvCxnSpPr/>
          <p:nvPr/>
        </p:nvCxnSpPr>
        <p:spPr>
          <a:xfrm>
            <a:off x="4327075" y="1979850"/>
            <a:ext cx="479700" cy="0"/>
          </a:xfrm>
          <a:prstGeom prst="straightConnector1">
            <a:avLst/>
          </a:prstGeom>
          <a:noFill/>
          <a:ln cap="flat" cmpd="sng" w="19050">
            <a:solidFill>
              <a:schemeClr val="dk2"/>
            </a:solidFill>
            <a:prstDash val="solid"/>
            <a:round/>
            <a:headEnd len="med" w="med" type="none"/>
            <a:tailEnd len="med" w="med" type="triangle"/>
          </a:ln>
        </p:spPr>
      </p:cxnSp>
      <p:cxnSp>
        <p:nvCxnSpPr>
          <p:cNvPr id="290" name="Google Shape;290;p28"/>
          <p:cNvCxnSpPr/>
          <p:nvPr/>
        </p:nvCxnSpPr>
        <p:spPr>
          <a:xfrm flipH="1" rot="10800000">
            <a:off x="6562550" y="1857425"/>
            <a:ext cx="642300" cy="7200"/>
          </a:xfrm>
          <a:prstGeom prst="straightConnector1">
            <a:avLst/>
          </a:prstGeom>
          <a:noFill/>
          <a:ln cap="flat" cmpd="sng" w="19050">
            <a:solidFill>
              <a:schemeClr val="dk2"/>
            </a:solidFill>
            <a:prstDash val="solid"/>
            <a:round/>
            <a:headEnd len="med" w="med" type="none"/>
            <a:tailEnd len="med" w="med" type="triangle"/>
          </a:ln>
        </p:spPr>
      </p:cxnSp>
      <p:cxnSp>
        <p:nvCxnSpPr>
          <p:cNvPr id="291" name="Google Shape;291;p28"/>
          <p:cNvCxnSpPr/>
          <p:nvPr/>
        </p:nvCxnSpPr>
        <p:spPr>
          <a:xfrm>
            <a:off x="2132925" y="1785950"/>
            <a:ext cx="285900" cy="0"/>
          </a:xfrm>
          <a:prstGeom prst="straightConnector1">
            <a:avLst/>
          </a:prstGeom>
          <a:noFill/>
          <a:ln cap="flat" cmpd="sng" w="19050">
            <a:solidFill>
              <a:schemeClr val="dk2"/>
            </a:solidFill>
            <a:prstDash val="solid"/>
            <a:round/>
            <a:headEnd len="med" w="med" type="none"/>
            <a:tailEnd len="med" w="med" type="triangle"/>
          </a:ln>
        </p:spPr>
      </p:cxnSp>
      <p:cxnSp>
        <p:nvCxnSpPr>
          <p:cNvPr id="292" name="Google Shape;292;p28"/>
          <p:cNvCxnSpPr/>
          <p:nvPr/>
        </p:nvCxnSpPr>
        <p:spPr>
          <a:xfrm>
            <a:off x="2132925" y="4551600"/>
            <a:ext cx="285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408525" y="153100"/>
            <a:ext cx="6684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620">
                <a:latin typeface="Georgia"/>
                <a:ea typeface="Georgia"/>
                <a:cs typeface="Georgia"/>
                <a:sym typeface="Georgia"/>
              </a:rPr>
              <a:t>                 U</a:t>
            </a:r>
            <a:r>
              <a:rPr lang="en-GB" sz="2620">
                <a:latin typeface="Georgia"/>
                <a:ea typeface="Georgia"/>
                <a:cs typeface="Georgia"/>
                <a:sym typeface="Georgia"/>
              </a:rPr>
              <a:t>ser database Schema</a:t>
            </a:r>
            <a:endParaRPr sz="2620">
              <a:latin typeface="Georgia"/>
              <a:ea typeface="Georgia"/>
              <a:cs typeface="Georgia"/>
              <a:sym typeface="Georgia"/>
            </a:endParaRPr>
          </a:p>
        </p:txBody>
      </p:sp>
      <p:sp>
        <p:nvSpPr>
          <p:cNvPr id="298" name="Google Shape;298;p29"/>
          <p:cNvSpPr txBox="1"/>
          <p:nvPr>
            <p:ph idx="1" type="body"/>
          </p:nvPr>
        </p:nvSpPr>
        <p:spPr>
          <a:xfrm>
            <a:off x="0" y="562000"/>
            <a:ext cx="9010500" cy="443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99" name="Google Shape;299;p29"/>
          <p:cNvGraphicFramePr/>
          <p:nvPr/>
        </p:nvGraphicFramePr>
        <p:xfrm>
          <a:off x="219000" y="1932000"/>
          <a:ext cx="3000000" cy="3000000"/>
        </p:xfrm>
        <a:graphic>
          <a:graphicData uri="http://schemas.openxmlformats.org/drawingml/2006/table">
            <a:tbl>
              <a:tblPr>
                <a:noFill/>
                <a:tableStyleId>{D8690102-0AAD-4E8D-95B7-061B383966D7}</a:tableStyleId>
              </a:tblPr>
              <a:tblGrid>
                <a:gridCol w="1605200"/>
              </a:tblGrid>
              <a:tr h="396200">
                <a:tc>
                  <a:txBody>
                    <a:bodyPr/>
                    <a:lstStyle/>
                    <a:p>
                      <a:pPr indent="0" lvl="0" marL="0" marR="0" rtl="0" algn="l">
                        <a:lnSpc>
                          <a:spcPct val="100000"/>
                        </a:lnSpc>
                        <a:spcBef>
                          <a:spcPts val="0"/>
                        </a:spcBef>
                        <a:spcAft>
                          <a:spcPts val="0"/>
                        </a:spcAft>
                        <a:buNone/>
                      </a:pPr>
                      <a:r>
                        <a:rPr lang="en-GB"/>
                        <a:t>    </a:t>
                      </a:r>
                      <a:r>
                        <a:rPr lang="en-GB">
                          <a:latin typeface="Georgia"/>
                          <a:ea typeface="Georgia"/>
                          <a:cs typeface="Georgia"/>
                          <a:sym typeface="Georgia"/>
                        </a:rPr>
                        <a:t>User</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249650">
                <a:tc>
                  <a:txBody>
                    <a:bodyPr/>
                    <a:lstStyle/>
                    <a:p>
                      <a:pPr indent="0" lvl="0" marL="0" rtl="0" algn="l">
                        <a:spcBef>
                          <a:spcPts val="0"/>
                        </a:spcBef>
                        <a:spcAft>
                          <a:spcPts val="0"/>
                        </a:spcAft>
                        <a:buNone/>
                      </a:pPr>
                      <a:r>
                        <a:rPr lang="en-GB">
                          <a:latin typeface="Georgia"/>
                          <a:ea typeface="Georgia"/>
                          <a:cs typeface="Georgia"/>
                          <a:sym typeface="Georgia"/>
                        </a:rPr>
                        <a:t>Id:integer(pk)</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Username:String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password:String</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300" name="Google Shape;300;p29"/>
          <p:cNvGraphicFramePr/>
          <p:nvPr/>
        </p:nvGraphicFramePr>
        <p:xfrm>
          <a:off x="2643225" y="633775"/>
          <a:ext cx="3000000" cy="3000000"/>
        </p:xfrm>
        <a:graphic>
          <a:graphicData uri="http://schemas.openxmlformats.org/drawingml/2006/table">
            <a:tbl>
              <a:tblPr>
                <a:noFill/>
                <a:tableStyleId>{D8690102-0AAD-4E8D-95B7-061B383966D7}</a:tableStyleId>
              </a:tblPr>
              <a:tblGrid>
                <a:gridCol w="1810450"/>
              </a:tblGrid>
              <a:tr h="283575">
                <a:tc>
                  <a:txBody>
                    <a:bodyPr/>
                    <a:lstStyle/>
                    <a:p>
                      <a:pPr indent="0" lvl="0" marL="0" rtl="0" algn="l">
                        <a:spcBef>
                          <a:spcPts val="0"/>
                        </a:spcBef>
                        <a:spcAft>
                          <a:spcPts val="0"/>
                        </a:spcAft>
                        <a:buNone/>
                      </a:pPr>
                      <a:r>
                        <a:rPr lang="en-GB">
                          <a:latin typeface="Georgia"/>
                          <a:ea typeface="Georgia"/>
                          <a:cs typeface="Georgia"/>
                          <a:sym typeface="Georgia"/>
                        </a:rPr>
                        <a:t>Product details</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2029400">
                <a:tc>
                  <a:txBody>
                    <a:bodyPr/>
                    <a:lstStyle/>
                    <a:p>
                      <a:pPr indent="0" lvl="0" marL="0" rtl="0" algn="l">
                        <a:spcBef>
                          <a:spcPts val="0"/>
                        </a:spcBef>
                        <a:spcAft>
                          <a:spcPts val="0"/>
                        </a:spcAft>
                        <a:buNone/>
                      </a:pPr>
                      <a:r>
                        <a:rPr lang="en-GB">
                          <a:latin typeface="Georgia"/>
                          <a:ea typeface="Georgia"/>
                          <a:cs typeface="Georgia"/>
                          <a:sym typeface="Georgia"/>
                        </a:rPr>
                        <a:t>Id:long id</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Moviename:String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Des:string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Time:String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Category:String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Price:float</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Discount:float</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Image path:string</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301" name="Google Shape;301;p29"/>
          <p:cNvGraphicFramePr/>
          <p:nvPr/>
        </p:nvGraphicFramePr>
        <p:xfrm>
          <a:off x="5600725" y="2182888"/>
          <a:ext cx="3000000" cy="3000000"/>
        </p:xfrm>
        <a:graphic>
          <a:graphicData uri="http://schemas.openxmlformats.org/drawingml/2006/table">
            <a:tbl>
              <a:tblPr>
                <a:noFill/>
                <a:tableStyleId>{D8690102-0AAD-4E8D-95B7-061B383966D7}</a:tableStyleId>
              </a:tblPr>
              <a:tblGrid>
                <a:gridCol w="1110175"/>
              </a:tblGrid>
              <a:tr h="396200">
                <a:tc>
                  <a:txBody>
                    <a:bodyPr/>
                    <a:lstStyle/>
                    <a:p>
                      <a:pPr indent="0" lvl="0" marL="0" rtl="0" algn="l">
                        <a:spcBef>
                          <a:spcPts val="0"/>
                        </a:spcBef>
                        <a:spcAft>
                          <a:spcPts val="0"/>
                        </a:spcAft>
                        <a:buNone/>
                      </a:pPr>
                      <a:r>
                        <a:rPr lang="en-GB">
                          <a:latin typeface="Georgia"/>
                          <a:ea typeface="Georgia"/>
                          <a:cs typeface="Georgia"/>
                          <a:sym typeface="Georgia"/>
                        </a:rPr>
                        <a:t>Cart</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889725">
                <a:tc>
                  <a:txBody>
                    <a:bodyPr/>
                    <a:lstStyle/>
                    <a:p>
                      <a:pPr indent="0" lvl="0" marL="0" rtl="0" algn="l">
                        <a:spcBef>
                          <a:spcPts val="0"/>
                        </a:spcBef>
                        <a:spcAft>
                          <a:spcPts val="0"/>
                        </a:spcAft>
                        <a:buNone/>
                      </a:pPr>
                      <a:r>
                        <a:rPr lang="en-GB">
                          <a:latin typeface="Georgia"/>
                          <a:ea typeface="Georgia"/>
                          <a:cs typeface="Georgia"/>
                          <a:sym typeface="Georgia"/>
                        </a:rPr>
                        <a:t>Id:long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Quantity:int</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price:float</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302" name="Google Shape;302;p29"/>
          <p:cNvGraphicFramePr/>
          <p:nvPr/>
        </p:nvGraphicFramePr>
        <p:xfrm>
          <a:off x="2676313" y="3284260"/>
          <a:ext cx="3000000" cy="3000000"/>
        </p:xfrm>
        <a:graphic>
          <a:graphicData uri="http://schemas.openxmlformats.org/drawingml/2006/table">
            <a:tbl>
              <a:tblPr>
                <a:noFill/>
                <a:tableStyleId>{D8690102-0AAD-4E8D-95B7-061B383966D7}</a:tableStyleId>
              </a:tblPr>
              <a:tblGrid>
                <a:gridCol w="1733925"/>
              </a:tblGrid>
              <a:tr h="365900">
                <a:tc>
                  <a:txBody>
                    <a:bodyPr/>
                    <a:lstStyle/>
                    <a:p>
                      <a:pPr indent="0" lvl="0" marL="0" rtl="0" algn="l">
                        <a:spcBef>
                          <a:spcPts val="0"/>
                        </a:spcBef>
                        <a:spcAft>
                          <a:spcPts val="0"/>
                        </a:spcAft>
                        <a:buNone/>
                      </a:pPr>
                      <a:r>
                        <a:rPr lang="en-GB">
                          <a:latin typeface="Georgia"/>
                          <a:ea typeface="Georgia"/>
                          <a:cs typeface="Georgia"/>
                          <a:sym typeface="Georgia"/>
                        </a:rPr>
                        <a:t>P</a:t>
                      </a:r>
                      <a:r>
                        <a:rPr lang="en-GB">
                          <a:latin typeface="Georgia"/>
                          <a:ea typeface="Georgia"/>
                          <a:cs typeface="Georgia"/>
                          <a:sym typeface="Georgia"/>
                        </a:rPr>
                        <a:t>urchase</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157475">
                <a:tc>
                  <a:txBody>
                    <a:bodyPr/>
                    <a:lstStyle/>
                    <a:p>
                      <a:pPr indent="0" lvl="0" marL="0" rtl="0" algn="l">
                        <a:spcBef>
                          <a:spcPts val="0"/>
                        </a:spcBef>
                        <a:spcAft>
                          <a:spcPts val="0"/>
                        </a:spcAft>
                        <a:buNone/>
                      </a:pPr>
                      <a:r>
                        <a:rPr lang="en-GB">
                          <a:latin typeface="Georgia"/>
                          <a:ea typeface="Georgia"/>
                          <a:cs typeface="Georgia"/>
                          <a:sym typeface="Georgia"/>
                        </a:rPr>
                        <a:t>Id:long id</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Totalcost:float</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Quantity:int</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Moviename:string</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id:string</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303" name="Google Shape;303;p29"/>
          <p:cNvGraphicFramePr/>
          <p:nvPr/>
        </p:nvGraphicFramePr>
        <p:xfrm>
          <a:off x="7414075" y="2286925"/>
          <a:ext cx="3000000" cy="3000000"/>
        </p:xfrm>
        <a:graphic>
          <a:graphicData uri="http://schemas.openxmlformats.org/drawingml/2006/table">
            <a:tbl>
              <a:tblPr>
                <a:noFill/>
                <a:tableStyleId>{D8690102-0AAD-4E8D-95B7-061B383966D7}</a:tableStyleId>
              </a:tblPr>
              <a:tblGrid>
                <a:gridCol w="1324925"/>
              </a:tblGrid>
              <a:tr h="305325">
                <a:tc>
                  <a:txBody>
                    <a:bodyPr/>
                    <a:lstStyle/>
                    <a:p>
                      <a:pPr indent="0" lvl="0" marL="0" rtl="0" algn="l">
                        <a:spcBef>
                          <a:spcPts val="0"/>
                        </a:spcBef>
                        <a:spcAft>
                          <a:spcPts val="0"/>
                        </a:spcAft>
                        <a:buNone/>
                      </a:pPr>
                      <a:r>
                        <a:rPr lang="en-GB">
                          <a:latin typeface="Georgia"/>
                          <a:ea typeface="Georgia"/>
                          <a:cs typeface="Georgia"/>
                          <a:sym typeface="Georgia"/>
                        </a:rPr>
                        <a:t>P</a:t>
                      </a:r>
                      <a:r>
                        <a:rPr lang="en-GB">
                          <a:latin typeface="Georgia"/>
                          <a:ea typeface="Georgia"/>
                          <a:cs typeface="Georgia"/>
                          <a:sym typeface="Georgia"/>
                        </a:rPr>
                        <a:t>ayment</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1127175">
                <a:tc>
                  <a:txBody>
                    <a:bodyPr/>
                    <a:lstStyle/>
                    <a:p>
                      <a:pPr indent="0" lvl="0" marL="0" rtl="0" algn="l">
                        <a:spcBef>
                          <a:spcPts val="0"/>
                        </a:spcBef>
                        <a:spcAft>
                          <a:spcPts val="0"/>
                        </a:spcAft>
                        <a:buNone/>
                      </a:pPr>
                      <a:r>
                        <a:rPr lang="en-GB">
                          <a:latin typeface="Georgia"/>
                          <a:ea typeface="Georgia"/>
                          <a:cs typeface="Georgia"/>
                          <a:sym typeface="Georgia"/>
                        </a:rPr>
                        <a:t>Name</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Card number</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Expiry date</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cvc</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graphicFrame>
        <p:nvGraphicFramePr>
          <p:cNvPr id="304" name="Google Shape;304;p29"/>
          <p:cNvGraphicFramePr/>
          <p:nvPr/>
        </p:nvGraphicFramePr>
        <p:xfrm>
          <a:off x="7337550" y="763825"/>
          <a:ext cx="3000000" cy="3000000"/>
        </p:xfrm>
        <a:graphic>
          <a:graphicData uri="http://schemas.openxmlformats.org/drawingml/2006/table">
            <a:tbl>
              <a:tblPr>
                <a:noFill/>
                <a:tableStyleId>{D8690102-0AAD-4E8D-95B7-061B383966D7}</a:tableStyleId>
              </a:tblPr>
              <a:tblGrid>
                <a:gridCol w="1401450"/>
              </a:tblGrid>
              <a:tr h="370775">
                <a:tc>
                  <a:txBody>
                    <a:bodyPr/>
                    <a:lstStyle/>
                    <a:p>
                      <a:pPr indent="0" lvl="0" marL="0" rtl="0" algn="l">
                        <a:spcBef>
                          <a:spcPts val="0"/>
                        </a:spcBef>
                        <a:spcAft>
                          <a:spcPts val="0"/>
                        </a:spcAft>
                        <a:buNone/>
                      </a:pPr>
                      <a:r>
                        <a:rPr lang="en-GB">
                          <a:latin typeface="Georgia"/>
                          <a:ea typeface="Georgia"/>
                          <a:cs typeface="Georgia"/>
                          <a:sym typeface="Georgia"/>
                        </a:rPr>
                        <a:t>Delete Movie</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771975">
                <a:tc>
                  <a:txBody>
                    <a:bodyPr/>
                    <a:lstStyle/>
                    <a:p>
                      <a:pPr indent="0" lvl="0" marL="0" rtl="0" algn="l">
                        <a:spcBef>
                          <a:spcPts val="0"/>
                        </a:spcBef>
                        <a:spcAft>
                          <a:spcPts val="0"/>
                        </a:spcAft>
                        <a:buNone/>
                      </a:pPr>
                      <a:r>
                        <a:rPr lang="en-GB">
                          <a:latin typeface="Georgia"/>
                          <a:ea typeface="Georgia"/>
                          <a:cs typeface="Georgia"/>
                          <a:sym typeface="Georgia"/>
                        </a:rPr>
                        <a:t>Movie deleted</a:t>
                      </a:r>
                      <a:endParaRPr>
                        <a:latin typeface="Georgia"/>
                        <a:ea typeface="Georgia"/>
                        <a:cs typeface="Georgia"/>
                        <a:sym typeface="Georgia"/>
                      </a:endParaRPr>
                    </a:p>
                    <a:p>
                      <a:pPr indent="0" lvl="0" marL="0" rtl="0" algn="l">
                        <a:spcBef>
                          <a:spcPts val="0"/>
                        </a:spcBef>
                        <a:spcAft>
                          <a:spcPts val="0"/>
                        </a:spcAft>
                        <a:buNone/>
                      </a:pPr>
                      <a:r>
                        <a:rPr lang="en-GB">
                          <a:latin typeface="Georgia"/>
                          <a:ea typeface="Georgia"/>
                          <a:cs typeface="Georgia"/>
                          <a:sym typeface="Georgia"/>
                        </a:rPr>
                        <a:t>Successfully</a:t>
                      </a:r>
                      <a:endParaRPr>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tcPr>
                </a:tc>
              </a:tr>
            </a:tbl>
          </a:graphicData>
        </a:graphic>
      </p:graphicFrame>
      <p:cxnSp>
        <p:nvCxnSpPr>
          <p:cNvPr id="305" name="Google Shape;305;p29"/>
          <p:cNvCxnSpPr/>
          <p:nvPr/>
        </p:nvCxnSpPr>
        <p:spPr>
          <a:xfrm flipH="1" rot="10800000">
            <a:off x="1847175" y="2673825"/>
            <a:ext cx="316500" cy="20400"/>
          </a:xfrm>
          <a:prstGeom prst="straightConnector1">
            <a:avLst/>
          </a:prstGeom>
          <a:noFill/>
          <a:ln cap="flat" cmpd="sng" w="19050">
            <a:solidFill>
              <a:schemeClr val="dk2"/>
            </a:solidFill>
            <a:prstDash val="solid"/>
            <a:round/>
            <a:headEnd len="med" w="med" type="none"/>
            <a:tailEnd len="med" w="med" type="none"/>
          </a:ln>
        </p:spPr>
      </p:cxnSp>
      <p:cxnSp>
        <p:nvCxnSpPr>
          <p:cNvPr id="306" name="Google Shape;306;p29"/>
          <p:cNvCxnSpPr/>
          <p:nvPr/>
        </p:nvCxnSpPr>
        <p:spPr>
          <a:xfrm rot="10800000">
            <a:off x="2153325" y="1500200"/>
            <a:ext cx="0" cy="1173600"/>
          </a:xfrm>
          <a:prstGeom prst="straightConnector1">
            <a:avLst/>
          </a:prstGeom>
          <a:noFill/>
          <a:ln cap="flat" cmpd="sng" w="19050">
            <a:solidFill>
              <a:schemeClr val="dk2"/>
            </a:solidFill>
            <a:prstDash val="solid"/>
            <a:round/>
            <a:headEnd len="med" w="med" type="none"/>
            <a:tailEnd len="med" w="med" type="none"/>
          </a:ln>
        </p:spPr>
      </p:cxnSp>
      <p:cxnSp>
        <p:nvCxnSpPr>
          <p:cNvPr id="307" name="Google Shape;307;p29"/>
          <p:cNvCxnSpPr/>
          <p:nvPr/>
        </p:nvCxnSpPr>
        <p:spPr>
          <a:xfrm>
            <a:off x="2153325" y="2673800"/>
            <a:ext cx="10200" cy="1377600"/>
          </a:xfrm>
          <a:prstGeom prst="straightConnector1">
            <a:avLst/>
          </a:prstGeom>
          <a:noFill/>
          <a:ln cap="flat" cmpd="sng" w="19050">
            <a:solidFill>
              <a:schemeClr val="dk2"/>
            </a:solidFill>
            <a:prstDash val="solid"/>
            <a:round/>
            <a:headEnd len="med" w="med" type="none"/>
            <a:tailEnd len="med" w="med" type="none"/>
          </a:ln>
        </p:spPr>
      </p:cxnSp>
      <p:cxnSp>
        <p:nvCxnSpPr>
          <p:cNvPr id="308" name="Google Shape;308;p29"/>
          <p:cNvCxnSpPr/>
          <p:nvPr/>
        </p:nvCxnSpPr>
        <p:spPr>
          <a:xfrm flipH="1" rot="10800000">
            <a:off x="2163525" y="1500200"/>
            <a:ext cx="469500" cy="10200"/>
          </a:xfrm>
          <a:prstGeom prst="straightConnector1">
            <a:avLst/>
          </a:prstGeom>
          <a:noFill/>
          <a:ln cap="flat" cmpd="sng" w="19050">
            <a:solidFill>
              <a:schemeClr val="dk2"/>
            </a:solidFill>
            <a:prstDash val="solid"/>
            <a:round/>
            <a:headEnd len="med" w="med" type="none"/>
            <a:tailEnd len="med" w="med" type="triangle"/>
          </a:ln>
        </p:spPr>
      </p:cxnSp>
      <p:cxnSp>
        <p:nvCxnSpPr>
          <p:cNvPr id="309" name="Google Shape;309;p29"/>
          <p:cNvCxnSpPr/>
          <p:nvPr/>
        </p:nvCxnSpPr>
        <p:spPr>
          <a:xfrm>
            <a:off x="2173750" y="4051525"/>
            <a:ext cx="500100" cy="0"/>
          </a:xfrm>
          <a:prstGeom prst="straightConnector1">
            <a:avLst/>
          </a:prstGeom>
          <a:noFill/>
          <a:ln cap="flat" cmpd="sng" w="19050">
            <a:solidFill>
              <a:schemeClr val="dk2"/>
            </a:solidFill>
            <a:prstDash val="solid"/>
            <a:round/>
            <a:headEnd len="med" w="med" type="none"/>
            <a:tailEnd len="med" w="med" type="triangle"/>
          </a:ln>
        </p:spPr>
      </p:cxnSp>
      <p:cxnSp>
        <p:nvCxnSpPr>
          <p:cNvPr id="310" name="Google Shape;310;p29"/>
          <p:cNvCxnSpPr/>
          <p:nvPr/>
        </p:nvCxnSpPr>
        <p:spPr>
          <a:xfrm flipH="1" rot="10800000">
            <a:off x="4425550" y="3980125"/>
            <a:ext cx="666900" cy="16800"/>
          </a:xfrm>
          <a:prstGeom prst="straightConnector1">
            <a:avLst/>
          </a:prstGeom>
          <a:noFill/>
          <a:ln cap="flat" cmpd="sng" w="19050">
            <a:solidFill>
              <a:schemeClr val="dk2"/>
            </a:solidFill>
            <a:prstDash val="solid"/>
            <a:round/>
            <a:headEnd len="med" w="med" type="none"/>
            <a:tailEnd len="med" w="med" type="none"/>
          </a:ln>
        </p:spPr>
      </p:cxnSp>
      <p:cxnSp>
        <p:nvCxnSpPr>
          <p:cNvPr id="311" name="Google Shape;311;p29"/>
          <p:cNvCxnSpPr/>
          <p:nvPr/>
        </p:nvCxnSpPr>
        <p:spPr>
          <a:xfrm flipH="1" rot="10800000">
            <a:off x="5092450" y="2825875"/>
            <a:ext cx="10200" cy="1163400"/>
          </a:xfrm>
          <a:prstGeom prst="straightConnector1">
            <a:avLst/>
          </a:prstGeom>
          <a:noFill/>
          <a:ln cap="flat" cmpd="sng" w="19050">
            <a:solidFill>
              <a:schemeClr val="dk2"/>
            </a:solidFill>
            <a:prstDash val="solid"/>
            <a:round/>
            <a:headEnd len="med" w="med" type="none"/>
            <a:tailEnd len="med" w="med" type="none"/>
          </a:ln>
        </p:spPr>
      </p:cxnSp>
      <p:cxnSp>
        <p:nvCxnSpPr>
          <p:cNvPr id="312" name="Google Shape;312;p29"/>
          <p:cNvCxnSpPr/>
          <p:nvPr/>
        </p:nvCxnSpPr>
        <p:spPr>
          <a:xfrm>
            <a:off x="5092475" y="2825863"/>
            <a:ext cx="489900" cy="0"/>
          </a:xfrm>
          <a:prstGeom prst="straightConnector1">
            <a:avLst/>
          </a:prstGeom>
          <a:noFill/>
          <a:ln cap="flat" cmpd="sng" w="19050">
            <a:solidFill>
              <a:schemeClr val="dk2"/>
            </a:solidFill>
            <a:prstDash val="solid"/>
            <a:round/>
            <a:headEnd len="med" w="med" type="none"/>
            <a:tailEnd len="med" w="med" type="triangle"/>
          </a:ln>
        </p:spPr>
      </p:cxnSp>
      <p:cxnSp>
        <p:nvCxnSpPr>
          <p:cNvPr id="313" name="Google Shape;313;p29"/>
          <p:cNvCxnSpPr/>
          <p:nvPr/>
        </p:nvCxnSpPr>
        <p:spPr>
          <a:xfrm rot="-5400000">
            <a:off x="6149025" y="1854950"/>
            <a:ext cx="1512900" cy="3747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14" name="Google Shape;314;p29"/>
          <p:cNvCxnSpPr/>
          <p:nvPr/>
        </p:nvCxnSpPr>
        <p:spPr>
          <a:xfrm flipH="1" rot="-5400000">
            <a:off x="6470175" y="2949375"/>
            <a:ext cx="877800" cy="3675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15" name="Google Shape;315;p29"/>
          <p:cNvCxnSpPr/>
          <p:nvPr/>
        </p:nvCxnSpPr>
        <p:spPr>
          <a:xfrm>
            <a:off x="7092725" y="3571875"/>
            <a:ext cx="326700" cy="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29"/>
          <p:cNvCxnSpPr/>
          <p:nvPr/>
        </p:nvCxnSpPr>
        <p:spPr>
          <a:xfrm>
            <a:off x="7092725" y="1285850"/>
            <a:ext cx="255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819150" y="496075"/>
            <a:ext cx="7505700" cy="65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Rest API</a:t>
            </a:r>
            <a:endParaRPr>
              <a:latin typeface="Georgia"/>
              <a:ea typeface="Georgia"/>
              <a:cs typeface="Georgia"/>
              <a:sym typeface="Georgia"/>
            </a:endParaRPr>
          </a:p>
        </p:txBody>
      </p:sp>
      <p:sp>
        <p:nvSpPr>
          <p:cNvPr id="322" name="Google Shape;322;p30"/>
          <p:cNvSpPr txBox="1"/>
          <p:nvPr>
            <p:ph idx="1" type="body"/>
          </p:nvPr>
        </p:nvSpPr>
        <p:spPr>
          <a:xfrm>
            <a:off x="311700" y="1152475"/>
            <a:ext cx="8520600" cy="385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API is to standardize data exchange between web service.Depending on the type of API,the choice of protocol changes.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REST API is an architecture style for building web services that interact via an HTTP protocol.</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In spring’s </a:t>
            </a:r>
            <a:r>
              <a:rPr lang="en-GB" sz="1800">
                <a:latin typeface="Georgia"/>
                <a:ea typeface="Georgia"/>
                <a:cs typeface="Georgia"/>
                <a:sym typeface="Georgia"/>
              </a:rPr>
              <a:t>approach</a:t>
            </a:r>
            <a:r>
              <a:rPr lang="en-GB" sz="1800">
                <a:latin typeface="Georgia"/>
                <a:ea typeface="Georgia"/>
                <a:cs typeface="Georgia"/>
                <a:sym typeface="Georgia"/>
              </a:rPr>
              <a:t> to building RESTful web services,HTTP request are handled by a controller.</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Postman is an application used for API testing. It is an HTTP client that test HTTP requests,utilizing a graphical user interface,through which we obtain different types of responses that need to be </a:t>
            </a:r>
            <a:r>
              <a:rPr lang="en-GB" sz="1800">
                <a:latin typeface="Georgia"/>
                <a:ea typeface="Georgia"/>
                <a:cs typeface="Georgia"/>
                <a:sym typeface="Georgia"/>
              </a:rPr>
              <a:t>subsequently</a:t>
            </a:r>
            <a:r>
              <a:rPr lang="en-GB" sz="1800">
                <a:latin typeface="Georgia"/>
                <a:ea typeface="Georgia"/>
                <a:cs typeface="Georgia"/>
                <a:sym typeface="Georgia"/>
              </a:rPr>
              <a:t> validated.</a:t>
            </a:r>
            <a:endParaRPr sz="18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724750" y="529425"/>
            <a:ext cx="7505700" cy="725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Backend Flow</a:t>
            </a:r>
            <a:endParaRPr>
              <a:latin typeface="Georgia"/>
              <a:ea typeface="Georgia"/>
              <a:cs typeface="Georgia"/>
              <a:sym typeface="Georgia"/>
            </a:endParaRPr>
          </a:p>
        </p:txBody>
      </p:sp>
      <p:sp>
        <p:nvSpPr>
          <p:cNvPr id="328" name="Google Shape;328;p31"/>
          <p:cNvSpPr txBox="1"/>
          <p:nvPr>
            <p:ph idx="1" type="body"/>
          </p:nvPr>
        </p:nvSpPr>
        <p:spPr>
          <a:xfrm>
            <a:off x="765575" y="1637125"/>
            <a:ext cx="7505700" cy="2448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Creating Entities,Controllers for the below modules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Admin</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Product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Customer</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Cart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Purchase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Performing CRUD operations for above modules using JPA repository</a:t>
            </a:r>
            <a:endParaRPr sz="18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77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Georgia"/>
                <a:ea typeface="Georgia"/>
                <a:cs typeface="Georgia"/>
                <a:sym typeface="Georgia"/>
              </a:rPr>
              <a:t>Abstract</a:t>
            </a:r>
            <a:endParaRPr>
              <a:latin typeface="Georgia"/>
              <a:ea typeface="Georgia"/>
              <a:cs typeface="Georgia"/>
              <a:sym typeface="Georgia"/>
            </a:endParaRPr>
          </a:p>
        </p:txBody>
      </p:sp>
      <p:sp>
        <p:nvSpPr>
          <p:cNvPr id="135" name="Google Shape;135;p14"/>
          <p:cNvSpPr txBox="1"/>
          <p:nvPr>
            <p:ph idx="1" type="body"/>
          </p:nvPr>
        </p:nvSpPr>
        <p:spPr>
          <a:xfrm>
            <a:off x="819150" y="1701075"/>
            <a:ext cx="7505700" cy="2448000"/>
          </a:xfrm>
          <a:prstGeom prst="rect">
            <a:avLst/>
          </a:prstGeom>
        </p:spPr>
        <p:txBody>
          <a:bodyPr anchorCtr="0" anchor="t" bIns="91425" lIns="91425" spcFirstLastPara="1" rIns="91425" wrap="square" tIns="91425">
            <a:normAutofit/>
          </a:bodyPr>
          <a:lstStyle/>
          <a:p>
            <a:pPr indent="0" lvl="0" marL="0" rtl="0" algn="just">
              <a:lnSpc>
                <a:spcPct val="120000"/>
              </a:lnSpc>
              <a:spcBef>
                <a:spcPts val="1000"/>
              </a:spcBef>
              <a:spcAft>
                <a:spcPts val="0"/>
              </a:spcAft>
              <a:buSzPts val="1018"/>
              <a:buNone/>
            </a:pPr>
            <a:r>
              <a:rPr lang="en-GB" sz="1800">
                <a:solidFill>
                  <a:srgbClr val="204B59"/>
                </a:solidFill>
                <a:latin typeface="Georgia"/>
                <a:ea typeface="Georgia"/>
                <a:cs typeface="Georgia"/>
                <a:sym typeface="Georgia"/>
              </a:rPr>
              <a:t>NMS Movies is a Full Stack Web Application for booking the movie ticket online. Here admin can add the movies, manage users, manage purchases, update the movie details, delete the movies from the list, set the availability of the movies, set the discount on movie tickets  and user can book the tickets, search the tickets, and view there transactions. </a:t>
            </a:r>
            <a:endParaRPr sz="1800">
              <a:solidFill>
                <a:srgbClr val="204B59"/>
              </a:solidFill>
              <a:latin typeface="Georgia"/>
              <a:ea typeface="Georgia"/>
              <a:cs typeface="Georgia"/>
              <a:sym typeface="Georgia"/>
            </a:endParaRPr>
          </a:p>
          <a:p>
            <a:pPr indent="0" lvl="0" marL="0" rtl="0" algn="l">
              <a:spcBef>
                <a:spcPts val="0"/>
              </a:spcBef>
              <a:spcAft>
                <a:spcPts val="1200"/>
              </a:spcAft>
              <a:buSzPts val="1018"/>
              <a:buNone/>
            </a:pPr>
            <a:r>
              <a:t/>
            </a:r>
            <a:endParaRPr sz="120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819150" y="651700"/>
            <a:ext cx="7505700" cy="75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Dependencies and Annotations required</a:t>
            </a:r>
            <a:endParaRPr>
              <a:latin typeface="Times New Roman"/>
              <a:ea typeface="Times New Roman"/>
              <a:cs typeface="Times New Roman"/>
              <a:sym typeface="Times New Roman"/>
            </a:endParaRPr>
          </a:p>
        </p:txBody>
      </p:sp>
      <p:sp>
        <p:nvSpPr>
          <p:cNvPr id="334" name="Google Shape;334;p32"/>
          <p:cNvSpPr txBox="1"/>
          <p:nvPr>
            <p:ph idx="1" type="body"/>
          </p:nvPr>
        </p:nvSpPr>
        <p:spPr>
          <a:xfrm>
            <a:off x="778325" y="1715200"/>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solidFill>
                  <a:srgbClr val="000000"/>
                </a:solidFill>
                <a:latin typeface="Georgia"/>
                <a:ea typeface="Georgia"/>
                <a:cs typeface="Georgia"/>
                <a:sym typeface="Georgia"/>
              </a:rPr>
              <a:t>Spring Data JPA</a:t>
            </a:r>
            <a:r>
              <a:rPr lang="en-GB" sz="1800">
                <a:latin typeface="Georgia"/>
                <a:ea typeface="Georgia"/>
                <a:cs typeface="Georgia"/>
                <a:sym typeface="Georgia"/>
              </a:rPr>
              <a:t>  -  Java Persistence API ad Hibernat</a:t>
            </a:r>
            <a:r>
              <a:rPr lang="en-GB" sz="1800">
                <a:latin typeface="Georgia"/>
                <a:ea typeface="Georgia"/>
                <a:cs typeface="Georgia"/>
                <a:sym typeface="Georgia"/>
              </a:rPr>
              <a:t>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solidFill>
                  <a:srgbClr val="000000"/>
                </a:solidFill>
                <a:latin typeface="Georgia"/>
                <a:ea typeface="Georgia"/>
                <a:cs typeface="Georgia"/>
                <a:sym typeface="Georgia"/>
              </a:rPr>
              <a:t>Spring Web </a:t>
            </a:r>
            <a:r>
              <a:rPr lang="en-GB" sz="1800">
                <a:latin typeface="Georgia"/>
                <a:ea typeface="Georgia"/>
                <a:cs typeface="Georgia"/>
                <a:sym typeface="Georgia"/>
              </a:rPr>
              <a:t>-  To include spring MVC and embedded Tomcat into your project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solidFill>
                  <a:srgbClr val="000000"/>
                </a:solidFill>
                <a:latin typeface="Georgia"/>
                <a:ea typeface="Georgia"/>
                <a:cs typeface="Georgia"/>
                <a:sym typeface="Georgia"/>
              </a:rPr>
              <a:t>Spring Boot </a:t>
            </a:r>
            <a:r>
              <a:rPr lang="en-GB" sz="1800">
                <a:solidFill>
                  <a:srgbClr val="000000"/>
                </a:solidFill>
                <a:latin typeface="Georgia"/>
                <a:ea typeface="Georgia"/>
                <a:cs typeface="Georgia"/>
                <a:sym typeface="Georgia"/>
              </a:rPr>
              <a:t>Devtools</a:t>
            </a:r>
            <a:r>
              <a:rPr lang="en-GB" sz="1800">
                <a:latin typeface="Georgia"/>
                <a:ea typeface="Georgia"/>
                <a:cs typeface="Georgia"/>
                <a:sym typeface="Georgia"/>
              </a:rPr>
              <a:t>  -  Development Tools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solidFill>
                  <a:srgbClr val="000000"/>
                </a:solidFill>
                <a:latin typeface="Georgia"/>
                <a:ea typeface="Georgia"/>
                <a:cs typeface="Georgia"/>
                <a:sym typeface="Georgia"/>
              </a:rPr>
              <a:t>MySQL Driver</a:t>
            </a:r>
            <a:r>
              <a:rPr lang="en-GB" sz="1800">
                <a:latin typeface="Georgia"/>
                <a:ea typeface="Georgia"/>
                <a:cs typeface="Georgia"/>
                <a:sym typeface="Georgia"/>
              </a:rPr>
              <a:t>  -  JDBC Driver(Connecting Spring Boot to the Database) </a:t>
            </a:r>
            <a:endParaRPr sz="180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a:latin typeface="Georgia"/>
                <a:ea typeface="Georgia"/>
                <a:cs typeface="Georgia"/>
                <a:sym typeface="Georgia"/>
              </a:rPr>
              <a:t>Dependencies and Annotations required</a:t>
            </a:r>
            <a:endParaRPr>
              <a:latin typeface="Georgia"/>
              <a:ea typeface="Georgia"/>
              <a:cs typeface="Georgia"/>
              <a:sym typeface="Georgia"/>
            </a:endParaRPr>
          </a:p>
        </p:txBody>
      </p:sp>
      <p:sp>
        <p:nvSpPr>
          <p:cNvPr id="340" name="Google Shape;340;p33"/>
          <p:cNvSpPr txBox="1"/>
          <p:nvPr>
            <p:ph idx="1" type="body"/>
          </p:nvPr>
        </p:nvSpPr>
        <p:spPr>
          <a:xfrm>
            <a:off x="272675" y="1698150"/>
            <a:ext cx="8638500" cy="3234600"/>
          </a:xfrm>
          <a:prstGeom prst="rect">
            <a:avLst/>
          </a:prstGeom>
        </p:spPr>
        <p:txBody>
          <a:bodyPr anchorCtr="0" anchor="t" bIns="91425" lIns="91425" spcFirstLastPara="1" rIns="91425" wrap="square" tIns="91425">
            <a:normAutofit fontScale="25000"/>
          </a:bodyPr>
          <a:lstStyle/>
          <a:p>
            <a:pPr indent="0" lvl="0" marL="457200" rtl="0" algn="l">
              <a:spcBef>
                <a:spcPts val="0"/>
              </a:spcBef>
              <a:spcAft>
                <a:spcPts val="0"/>
              </a:spcAft>
              <a:buNone/>
            </a:pPr>
            <a:r>
              <a:rPr lang="en-GB"/>
              <a:t> </a:t>
            </a:r>
            <a:r>
              <a:rPr b="1" lang="en-GB"/>
              <a:t>    </a:t>
            </a:r>
            <a:r>
              <a:rPr b="1" lang="en-GB" sz="7200">
                <a:latin typeface="Georgia"/>
                <a:ea typeface="Georgia"/>
                <a:cs typeface="Georgia"/>
                <a:sym typeface="Georgia"/>
              </a:rPr>
              <a:t>@Autowired </a:t>
            </a:r>
            <a:r>
              <a:rPr lang="en-GB" sz="7200">
                <a:latin typeface="Georgia"/>
                <a:ea typeface="Georgia"/>
                <a:cs typeface="Georgia"/>
                <a:sym typeface="Georgia"/>
              </a:rPr>
              <a:t>: To the UserRepository for dependency injection.</a:t>
            </a:r>
            <a:endParaRPr sz="7200">
              <a:latin typeface="Georgia"/>
              <a:ea typeface="Georgia"/>
              <a:cs typeface="Georgia"/>
              <a:sym typeface="Georgia"/>
            </a:endParaRPr>
          </a:p>
          <a:p>
            <a:pPr indent="0" lvl="0" marL="457200" rtl="0" algn="l">
              <a:spcBef>
                <a:spcPts val="1200"/>
              </a:spcBef>
              <a:spcAft>
                <a:spcPts val="0"/>
              </a:spcAft>
              <a:buNone/>
            </a:pPr>
            <a:r>
              <a:rPr b="1" lang="en-GB" sz="7200">
                <a:latin typeface="Georgia"/>
                <a:ea typeface="Georgia"/>
                <a:cs typeface="Georgia"/>
                <a:sym typeface="Georgia"/>
              </a:rPr>
              <a:t> @GetMapping</a:t>
            </a:r>
            <a:r>
              <a:rPr lang="en-GB" sz="7200">
                <a:latin typeface="Georgia"/>
                <a:ea typeface="Georgia"/>
                <a:cs typeface="Georgia"/>
                <a:sym typeface="Georgia"/>
              </a:rPr>
              <a:t> and </a:t>
            </a:r>
            <a:r>
              <a:rPr b="1" lang="en-GB" sz="7200">
                <a:latin typeface="Georgia"/>
                <a:ea typeface="Georgia"/>
                <a:cs typeface="Georgia"/>
                <a:sym typeface="Georgia"/>
              </a:rPr>
              <a:t>@PostMapping</a:t>
            </a:r>
            <a:r>
              <a:rPr lang="en-GB" sz="7200">
                <a:latin typeface="Georgia"/>
                <a:ea typeface="Georgia"/>
                <a:cs typeface="Georgia"/>
                <a:sym typeface="Georgia"/>
              </a:rPr>
              <a:t> : To specify the type of HTTP request accepted</a:t>
            </a:r>
            <a:endParaRPr sz="7200">
              <a:latin typeface="Georgia"/>
              <a:ea typeface="Georgia"/>
              <a:cs typeface="Georgia"/>
              <a:sym typeface="Georgia"/>
            </a:endParaRPr>
          </a:p>
          <a:p>
            <a:pPr indent="0" lvl="0" marL="0" rtl="0" algn="l">
              <a:spcBef>
                <a:spcPts val="1200"/>
              </a:spcBef>
              <a:spcAft>
                <a:spcPts val="0"/>
              </a:spcAft>
              <a:buNone/>
            </a:pPr>
            <a:r>
              <a:rPr lang="en-GB" sz="7200">
                <a:latin typeface="Georgia"/>
                <a:ea typeface="Georgia"/>
                <a:cs typeface="Georgia"/>
                <a:sym typeface="Georgia"/>
              </a:rPr>
              <a:t>          </a:t>
            </a:r>
            <a:r>
              <a:rPr b="1" lang="en-GB" sz="7200">
                <a:latin typeface="Georgia"/>
                <a:ea typeface="Georgia"/>
                <a:cs typeface="Georgia"/>
                <a:sym typeface="Georgia"/>
              </a:rPr>
              <a:t>@RestController</a:t>
            </a:r>
            <a:r>
              <a:rPr lang="en-GB" sz="7200">
                <a:latin typeface="Georgia"/>
                <a:ea typeface="Georgia"/>
                <a:cs typeface="Georgia"/>
                <a:sym typeface="Georgia"/>
              </a:rPr>
              <a:t> : It is a combination of </a:t>
            </a:r>
            <a:r>
              <a:rPr b="1" lang="en-GB" sz="7200">
                <a:latin typeface="Georgia"/>
                <a:ea typeface="Georgia"/>
                <a:cs typeface="Georgia"/>
                <a:sym typeface="Georgia"/>
              </a:rPr>
              <a:t>@Controller</a:t>
            </a:r>
            <a:r>
              <a:rPr lang="en-GB" sz="7200">
                <a:latin typeface="Georgia"/>
                <a:ea typeface="Georgia"/>
                <a:cs typeface="Georgia"/>
                <a:sym typeface="Georgia"/>
              </a:rPr>
              <a:t> and                                                         </a:t>
            </a:r>
            <a:r>
              <a:rPr lang="en-GB" sz="7200">
                <a:latin typeface="Georgia"/>
                <a:ea typeface="Georgia"/>
                <a:cs typeface="Georgia"/>
                <a:sym typeface="Georgia"/>
              </a:rPr>
              <a:t>@ResponseBody</a:t>
            </a:r>
            <a:endParaRPr sz="7200">
              <a:latin typeface="Georgia"/>
              <a:ea typeface="Georgia"/>
              <a:cs typeface="Georgia"/>
              <a:sym typeface="Georgia"/>
            </a:endParaRPr>
          </a:p>
          <a:p>
            <a:pPr indent="0" lvl="0" marL="0" rtl="0" algn="l">
              <a:spcBef>
                <a:spcPts val="1200"/>
              </a:spcBef>
              <a:spcAft>
                <a:spcPts val="0"/>
              </a:spcAft>
              <a:buNone/>
            </a:pPr>
            <a:r>
              <a:rPr lang="en-GB" sz="7200">
                <a:latin typeface="Georgia"/>
                <a:ea typeface="Georgia"/>
                <a:cs typeface="Georgia"/>
                <a:sym typeface="Georgia"/>
              </a:rPr>
              <a:t>          </a:t>
            </a:r>
            <a:r>
              <a:rPr b="1" lang="en-GB" sz="7200">
                <a:latin typeface="Georgia"/>
                <a:ea typeface="Georgia"/>
                <a:cs typeface="Georgia"/>
                <a:sym typeface="Georgia"/>
              </a:rPr>
              <a:t>@RequestBody</a:t>
            </a:r>
            <a:r>
              <a:rPr lang="en-GB" sz="7200">
                <a:latin typeface="Georgia"/>
                <a:ea typeface="Georgia"/>
                <a:cs typeface="Georgia"/>
                <a:sym typeface="Georgia"/>
              </a:rPr>
              <a:t> : It is used to map the body of the POST request  sent to the endpoint to the user instance to sav</a:t>
            </a:r>
            <a:r>
              <a:rPr lang="en-GB" sz="7200">
                <a:latin typeface="Georgia"/>
                <a:ea typeface="Georgia"/>
                <a:cs typeface="Georgia"/>
                <a:sym typeface="Georgia"/>
              </a:rPr>
              <a:t>e</a:t>
            </a:r>
            <a:endParaRPr sz="7200">
              <a:latin typeface="Georgia"/>
              <a:ea typeface="Georgia"/>
              <a:cs typeface="Georgia"/>
              <a:sym typeface="Georgia"/>
            </a:endParaRPr>
          </a:p>
          <a:p>
            <a:pPr indent="0" lvl="0" marL="0" rtl="0" algn="l">
              <a:spcBef>
                <a:spcPts val="1200"/>
              </a:spcBef>
              <a:spcAft>
                <a:spcPts val="1200"/>
              </a:spcAft>
              <a:buNone/>
            </a:pPr>
            <a:r>
              <a:t/>
            </a:r>
            <a:endParaRPr sz="5047">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311700" y="445025"/>
            <a:ext cx="8520600" cy="4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GB">
                <a:latin typeface="Georgia"/>
                <a:ea typeface="Georgia"/>
                <a:cs typeface="Georgia"/>
                <a:sym typeface="Georgia"/>
              </a:rPr>
              <a:t>FRONT-END</a:t>
            </a:r>
            <a:endParaRPr>
              <a:latin typeface="Georgia"/>
              <a:ea typeface="Georgia"/>
              <a:cs typeface="Georgia"/>
              <a:sym typeface="Georgia"/>
            </a:endParaRPr>
          </a:p>
        </p:txBody>
      </p:sp>
      <p:sp>
        <p:nvSpPr>
          <p:cNvPr id="346" name="Google Shape;346;p34"/>
          <p:cNvSpPr txBox="1"/>
          <p:nvPr>
            <p:ph idx="1" type="body"/>
          </p:nvPr>
        </p:nvSpPr>
        <p:spPr>
          <a:xfrm>
            <a:off x="819150" y="29194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819150" y="5394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Angular</a:t>
            </a:r>
            <a:endParaRPr>
              <a:latin typeface="Times New Roman"/>
              <a:ea typeface="Times New Roman"/>
              <a:cs typeface="Times New Roman"/>
              <a:sym typeface="Times New Roman"/>
            </a:endParaRPr>
          </a:p>
        </p:txBody>
      </p:sp>
      <p:sp>
        <p:nvSpPr>
          <p:cNvPr id="352" name="Google Shape;352;p35"/>
          <p:cNvSpPr txBox="1"/>
          <p:nvPr>
            <p:ph idx="1" type="body"/>
          </p:nvPr>
        </p:nvSpPr>
        <p:spPr>
          <a:xfrm>
            <a:off x="311700" y="1193275"/>
            <a:ext cx="8013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444444"/>
              </a:buClr>
              <a:buSzPts val="1800"/>
              <a:buFont typeface="Georgia"/>
              <a:buChar char="●"/>
            </a:pPr>
            <a:r>
              <a:rPr lang="en-GB" sz="1800">
                <a:solidFill>
                  <a:srgbClr val="444444"/>
                </a:solidFill>
                <a:highlight>
                  <a:srgbClr val="FFFFFF"/>
                </a:highlight>
                <a:latin typeface="Georgia"/>
                <a:ea typeface="Georgia"/>
                <a:cs typeface="Georgia"/>
                <a:sym typeface="Georgia"/>
              </a:rPr>
              <a:t>Angular is a platform and framework for building single-page client applications using HTML and TypeScript.</a:t>
            </a:r>
            <a:endParaRPr sz="1800">
              <a:solidFill>
                <a:srgbClr val="444444"/>
              </a:solidFill>
              <a:highlight>
                <a:srgbClr val="FFFFFF"/>
              </a:highlight>
              <a:latin typeface="Georgia"/>
              <a:ea typeface="Georgia"/>
              <a:cs typeface="Georgia"/>
              <a:sym typeface="Georgia"/>
            </a:endParaRPr>
          </a:p>
          <a:p>
            <a:pPr indent="-342900" lvl="0" marL="457200" rtl="0" algn="l">
              <a:spcBef>
                <a:spcPts val="0"/>
              </a:spcBef>
              <a:spcAft>
                <a:spcPts val="0"/>
              </a:spcAft>
              <a:buClr>
                <a:srgbClr val="444444"/>
              </a:buClr>
              <a:buSzPts val="1800"/>
              <a:buFont typeface="Georgia"/>
              <a:buChar char="●"/>
            </a:pPr>
            <a:r>
              <a:rPr lang="en-GB" sz="1800">
                <a:solidFill>
                  <a:srgbClr val="444444"/>
                </a:solidFill>
                <a:highlight>
                  <a:srgbClr val="FFFFFF"/>
                </a:highlight>
                <a:latin typeface="Georgia"/>
                <a:ea typeface="Georgia"/>
                <a:cs typeface="Georgia"/>
                <a:sym typeface="Georgia"/>
              </a:rPr>
              <a:t>The scope is the binding part between the Html(view) and the javascript(controller).It is an </a:t>
            </a:r>
            <a:r>
              <a:rPr lang="en-GB" sz="1800">
                <a:solidFill>
                  <a:srgbClr val="444444"/>
                </a:solidFill>
                <a:highlight>
                  <a:srgbClr val="FFFFFF"/>
                </a:highlight>
                <a:latin typeface="Georgia"/>
                <a:ea typeface="Georgia"/>
                <a:cs typeface="Georgia"/>
                <a:sym typeface="Georgia"/>
              </a:rPr>
              <a:t>object</a:t>
            </a:r>
            <a:r>
              <a:rPr lang="en-GB" sz="1800">
                <a:solidFill>
                  <a:srgbClr val="444444"/>
                </a:solidFill>
                <a:highlight>
                  <a:srgbClr val="FFFFFF"/>
                </a:highlight>
                <a:latin typeface="Georgia"/>
                <a:ea typeface="Georgia"/>
                <a:cs typeface="Georgia"/>
                <a:sym typeface="Georgia"/>
              </a:rPr>
              <a:t> </a:t>
            </a:r>
            <a:r>
              <a:rPr lang="en-GB" sz="1800">
                <a:solidFill>
                  <a:srgbClr val="444444"/>
                </a:solidFill>
                <a:highlight>
                  <a:srgbClr val="FFFFFF"/>
                </a:highlight>
                <a:latin typeface="Georgia"/>
                <a:ea typeface="Georgia"/>
                <a:cs typeface="Georgia"/>
                <a:sym typeface="Georgia"/>
              </a:rPr>
              <a:t>with</a:t>
            </a:r>
            <a:r>
              <a:rPr lang="en-GB" sz="1800">
                <a:solidFill>
                  <a:srgbClr val="444444"/>
                </a:solidFill>
                <a:highlight>
                  <a:srgbClr val="FFFFFF"/>
                </a:highlight>
                <a:latin typeface="Georgia"/>
                <a:ea typeface="Georgia"/>
                <a:cs typeface="Georgia"/>
                <a:sym typeface="Georgia"/>
              </a:rPr>
              <a:t> the available properties and methods.</a:t>
            </a:r>
            <a:endParaRPr sz="1800">
              <a:solidFill>
                <a:srgbClr val="444444"/>
              </a:solidFill>
              <a:highlight>
                <a:srgbClr val="FFFFFF"/>
              </a:highlight>
              <a:latin typeface="Georgia"/>
              <a:ea typeface="Georgia"/>
              <a:cs typeface="Georgia"/>
              <a:sym typeface="Georgia"/>
            </a:endParaRPr>
          </a:p>
          <a:p>
            <a:pPr indent="-342900" lvl="0" marL="457200" rtl="0" algn="l">
              <a:spcBef>
                <a:spcPts val="0"/>
              </a:spcBef>
              <a:spcAft>
                <a:spcPts val="0"/>
              </a:spcAft>
              <a:buClr>
                <a:srgbClr val="444444"/>
              </a:buClr>
              <a:buSzPts val="1800"/>
              <a:buFont typeface="Georgia"/>
              <a:buChar char="●"/>
            </a:pPr>
            <a:r>
              <a:rPr lang="en-GB" sz="1800">
                <a:solidFill>
                  <a:srgbClr val="444444"/>
                </a:solidFill>
                <a:highlight>
                  <a:srgbClr val="FFFFFF"/>
                </a:highlight>
                <a:latin typeface="Georgia"/>
                <a:ea typeface="Georgia"/>
                <a:cs typeface="Georgia"/>
                <a:sym typeface="Georgia"/>
              </a:rPr>
              <a:t>SPA -A single page application is a web application or a website which provides users a very fluid,reactive and fast experience similar to a desktop application.</a:t>
            </a:r>
            <a:endParaRPr sz="1800">
              <a:solidFill>
                <a:srgbClr val="444444"/>
              </a:solidFill>
              <a:highlight>
                <a:srgbClr val="FFFFFF"/>
              </a:highlight>
              <a:latin typeface="Georgia"/>
              <a:ea typeface="Georgia"/>
              <a:cs typeface="Georgia"/>
              <a:sym typeface="Georgia"/>
            </a:endParaRPr>
          </a:p>
          <a:p>
            <a:pPr indent="0" lvl="0" marL="457200" rtl="0" algn="l">
              <a:spcBef>
                <a:spcPts val="1200"/>
              </a:spcBef>
              <a:spcAft>
                <a:spcPts val="0"/>
              </a:spcAft>
              <a:buNone/>
            </a:pPr>
            <a:r>
              <a:t/>
            </a:r>
            <a:endParaRPr sz="1800">
              <a:solidFill>
                <a:srgbClr val="444444"/>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500">
              <a:solidFill>
                <a:srgbClr val="444444"/>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819150" y="454850"/>
            <a:ext cx="7505700" cy="73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Features of Angular</a:t>
            </a:r>
            <a:endParaRPr>
              <a:latin typeface="Times New Roman"/>
              <a:ea typeface="Times New Roman"/>
              <a:cs typeface="Times New Roman"/>
              <a:sym typeface="Times New Roman"/>
            </a:endParaRPr>
          </a:p>
        </p:txBody>
      </p:sp>
      <p:sp>
        <p:nvSpPr>
          <p:cNvPr id="358" name="Google Shape;358;p36"/>
          <p:cNvSpPr txBox="1"/>
          <p:nvPr>
            <p:ph idx="1" type="body"/>
          </p:nvPr>
        </p:nvSpPr>
        <p:spPr>
          <a:xfrm>
            <a:off x="819150" y="1316625"/>
            <a:ext cx="7505700" cy="343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Cross-platform</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Efficient MVC architecture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Data binding</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Set of Directives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Prominence of Typescript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Declarative U</a:t>
            </a:r>
            <a:r>
              <a:rPr lang="en-GB" sz="1800">
                <a:latin typeface="Georgia"/>
                <a:ea typeface="Georgia"/>
                <a:cs typeface="Georgia"/>
                <a:sym typeface="Georgia"/>
              </a:rPr>
              <a:t>l</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Extensive documentation and support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Timely upgradations</a:t>
            </a:r>
            <a:endParaRPr sz="1800">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768125" y="427200"/>
            <a:ext cx="7505700" cy="69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Components in Angular</a:t>
            </a:r>
            <a:endParaRPr>
              <a:latin typeface="Georgia"/>
              <a:ea typeface="Georgia"/>
              <a:cs typeface="Georgia"/>
              <a:sym typeface="Georgia"/>
            </a:endParaRPr>
          </a:p>
        </p:txBody>
      </p:sp>
      <p:sp>
        <p:nvSpPr>
          <p:cNvPr id="364" name="Google Shape;364;p37"/>
          <p:cNvSpPr txBox="1"/>
          <p:nvPr>
            <p:ph idx="1" type="body"/>
          </p:nvPr>
        </p:nvSpPr>
        <p:spPr>
          <a:xfrm>
            <a:off x="819150" y="1177525"/>
            <a:ext cx="7505700" cy="2938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Home page</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Admin login</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Admin dashboard</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Product</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Cart</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Header</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Manage Customer</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Manage Purchase</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Payment Gateway</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Order Summary</a:t>
            </a:r>
            <a:endParaRPr sz="20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819150" y="496675"/>
            <a:ext cx="7505700" cy="67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Integration</a:t>
            </a:r>
            <a:endParaRPr>
              <a:latin typeface="Georgia"/>
              <a:ea typeface="Georgia"/>
              <a:cs typeface="Georgia"/>
              <a:sym typeface="Georgia"/>
            </a:endParaRPr>
          </a:p>
        </p:txBody>
      </p:sp>
      <p:sp>
        <p:nvSpPr>
          <p:cNvPr id="370" name="Google Shape;370;p38"/>
          <p:cNvSpPr txBox="1"/>
          <p:nvPr>
            <p:ph idx="1" type="body"/>
          </p:nvPr>
        </p:nvSpPr>
        <p:spPr>
          <a:xfrm>
            <a:off x="819150" y="1245050"/>
            <a:ext cx="7505700" cy="34698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lang="en-GB" sz="2097">
                <a:latin typeface="Georgia"/>
                <a:ea typeface="Georgia"/>
                <a:cs typeface="Georgia"/>
                <a:sym typeface="Georgia"/>
              </a:rPr>
              <a:t>             </a:t>
            </a:r>
            <a:r>
              <a:rPr lang="en-GB" sz="7297">
                <a:latin typeface="Georgia"/>
                <a:ea typeface="Georgia"/>
                <a:cs typeface="Georgia"/>
                <a:sym typeface="Georgia"/>
              </a:rPr>
              <a:t>1.     </a:t>
            </a:r>
            <a:r>
              <a:rPr lang="en-GB" sz="7398">
                <a:latin typeface="Georgia"/>
                <a:ea typeface="Georgia"/>
                <a:cs typeface="Georgia"/>
                <a:sym typeface="Georgia"/>
              </a:rPr>
              <a:t>Backend is connected to frontend through the service.ts.file</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2.  In services.ts files,httpclient url of backend is added here for integration </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 Class AdminService{</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Private baseURL=”</a:t>
            </a:r>
            <a:r>
              <a:rPr lang="en-GB" sz="7398" u="sng">
                <a:solidFill>
                  <a:schemeClr val="hlink"/>
                </a:solidFill>
                <a:latin typeface="Georgia"/>
                <a:ea typeface="Georgia"/>
                <a:cs typeface="Georgia"/>
                <a:sym typeface="Georgia"/>
                <a:hlinkClick r:id="rId3"/>
              </a:rPr>
              <a:t>http://localhost:8084/admin</a:t>
            </a:r>
            <a:r>
              <a:rPr lang="en-GB" sz="7398">
                <a:latin typeface="Georgia"/>
                <a:ea typeface="Georgia"/>
                <a:cs typeface="Georgia"/>
                <a:sym typeface="Georgia"/>
              </a:rPr>
              <a:t>”</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Constructor(private httpClient:HttpClient){ }</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3.   Similarly frontend is connected to backend through cross origin annotation</a:t>
            </a:r>
            <a:endParaRPr sz="7398">
              <a:latin typeface="Georgia"/>
              <a:ea typeface="Georgia"/>
              <a:cs typeface="Georgia"/>
              <a:sym typeface="Georgia"/>
            </a:endParaRPr>
          </a:p>
          <a:p>
            <a:pPr indent="0" lvl="0" marL="0" rtl="0" algn="just">
              <a:spcBef>
                <a:spcPts val="1200"/>
              </a:spcBef>
              <a:spcAft>
                <a:spcPts val="0"/>
              </a:spcAft>
              <a:buNone/>
            </a:pPr>
            <a:r>
              <a:rPr lang="en-GB" sz="7398">
                <a:latin typeface="Georgia"/>
                <a:ea typeface="Georgia"/>
                <a:cs typeface="Georgia"/>
                <a:sym typeface="Georgia"/>
              </a:rPr>
              <a:t>                @CrossOrgin(orgins=”http://localhost:4200”)</a:t>
            </a:r>
            <a:endParaRPr sz="7398">
              <a:latin typeface="Georgia"/>
              <a:ea typeface="Georgia"/>
              <a:cs typeface="Georgia"/>
              <a:sym typeface="Georgia"/>
            </a:endParaRPr>
          </a:p>
          <a:p>
            <a:pPr indent="0" lvl="0" marL="0" rtl="0" algn="r">
              <a:spcBef>
                <a:spcPts val="1200"/>
              </a:spcBef>
              <a:spcAft>
                <a:spcPts val="1200"/>
              </a:spcAft>
              <a:buNone/>
            </a:pPr>
            <a:r>
              <a:rPr lang="en-GB"/>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flipH="1">
            <a:off x="311700" y="409025"/>
            <a:ext cx="8520600" cy="7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Integration </a:t>
            </a:r>
            <a:endParaRPr>
              <a:latin typeface="Georgia"/>
              <a:ea typeface="Georgia"/>
              <a:cs typeface="Georgia"/>
              <a:sym typeface="Georgia"/>
            </a:endParaRPr>
          </a:p>
        </p:txBody>
      </p:sp>
      <p:sp>
        <p:nvSpPr>
          <p:cNvPr id="376" name="Google Shape;376;p39"/>
          <p:cNvSpPr txBox="1"/>
          <p:nvPr>
            <p:ph idx="1" type="body"/>
          </p:nvPr>
        </p:nvSpPr>
        <p:spPr>
          <a:xfrm>
            <a:off x="463350" y="1285300"/>
            <a:ext cx="8296500" cy="293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MySQL database is connected to the backend and application</a:t>
            </a:r>
            <a:endParaRPr sz="1800">
              <a:latin typeface="Georgia"/>
              <a:ea typeface="Georgia"/>
              <a:cs typeface="Georgia"/>
              <a:sym typeface="Georgia"/>
            </a:endParaRPr>
          </a:p>
          <a:p>
            <a:pPr indent="0" lvl="0" marL="0" rtl="0" algn="l">
              <a:spcBef>
                <a:spcPts val="1200"/>
              </a:spcBef>
              <a:spcAft>
                <a:spcPts val="0"/>
              </a:spcAft>
              <a:buNone/>
            </a:pPr>
            <a:r>
              <a:rPr lang="en-GB" sz="1800">
                <a:latin typeface="Georgia"/>
                <a:ea typeface="Georgia"/>
                <a:cs typeface="Georgia"/>
                <a:sym typeface="Georgia"/>
              </a:rPr>
              <a:t>Properties file</a:t>
            </a:r>
            <a:endParaRPr sz="1800">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GB" sz="1800">
                <a:latin typeface="Georgia"/>
                <a:ea typeface="Georgia"/>
                <a:cs typeface="Georgia"/>
                <a:sym typeface="Georgia"/>
              </a:rPr>
              <a:t>spring.datasource.url=jdbc:mysql://localhost:3306/onlinemovie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spring.datasource.username=root</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spring.datasource.password=password</a:t>
            </a:r>
            <a:endParaRPr sz="180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type="title"/>
          </p:nvPr>
        </p:nvSpPr>
        <p:spPr>
          <a:xfrm>
            <a:off x="810375" y="474950"/>
            <a:ext cx="7008300" cy="64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Testing</a:t>
            </a:r>
            <a:endParaRPr>
              <a:latin typeface="Georgia"/>
              <a:ea typeface="Georgia"/>
              <a:cs typeface="Georgia"/>
              <a:sym typeface="Georgia"/>
            </a:endParaRPr>
          </a:p>
        </p:txBody>
      </p:sp>
      <p:sp>
        <p:nvSpPr>
          <p:cNvPr id="382" name="Google Shape;382;p40"/>
          <p:cNvSpPr txBox="1"/>
          <p:nvPr>
            <p:ph idx="1" type="body"/>
          </p:nvPr>
        </p:nvSpPr>
        <p:spPr>
          <a:xfrm>
            <a:off x="311700" y="1301375"/>
            <a:ext cx="8465700" cy="3252900"/>
          </a:xfrm>
          <a:prstGeom prst="rect">
            <a:avLst/>
          </a:prstGeom>
        </p:spPr>
        <p:txBody>
          <a:bodyPr anchorCtr="0" anchor="t" bIns="91425" lIns="91425" spcFirstLastPara="1" rIns="91425" wrap="square" tIns="91425">
            <a:normAutofit/>
          </a:bodyPr>
          <a:lstStyle/>
          <a:p>
            <a:pPr indent="-343415" lvl="0" marL="457200" rtl="0" algn="just">
              <a:spcBef>
                <a:spcPts val="0"/>
              </a:spcBef>
              <a:spcAft>
                <a:spcPts val="0"/>
              </a:spcAft>
              <a:buSzPts val="1808"/>
              <a:buChar char="●"/>
            </a:pPr>
            <a:r>
              <a:rPr lang="en-GB" sz="1808">
                <a:latin typeface="Georgia"/>
                <a:ea typeface="Georgia"/>
                <a:cs typeface="Georgia"/>
                <a:sym typeface="Georgia"/>
              </a:rPr>
              <a:t>The IOC (Inversion of control)container is one of the primary characteristics of the spring framework. The management of an application object is the responsibility of the spring IOC container.</a:t>
            </a:r>
            <a:endParaRPr sz="1808">
              <a:latin typeface="Georgia"/>
              <a:ea typeface="Georgia"/>
              <a:cs typeface="Georgia"/>
              <a:sym typeface="Georgia"/>
            </a:endParaRPr>
          </a:p>
          <a:p>
            <a:pPr indent="-343415" lvl="0" marL="457200" rtl="0" algn="just">
              <a:spcBef>
                <a:spcPts val="0"/>
              </a:spcBef>
              <a:spcAft>
                <a:spcPts val="0"/>
              </a:spcAft>
              <a:buSzPts val="1808"/>
              <a:buFont typeface="Georgia"/>
              <a:buChar char="●"/>
            </a:pPr>
            <a:r>
              <a:rPr lang="en-GB" sz="1808">
                <a:latin typeface="Georgia"/>
                <a:ea typeface="Georgia"/>
                <a:cs typeface="Georgia"/>
                <a:sym typeface="Georgia"/>
              </a:rPr>
              <a:t>Inversion of control is achieved using dependency injection.</a:t>
            </a:r>
            <a:endParaRPr sz="1808">
              <a:latin typeface="Georgia"/>
              <a:ea typeface="Georgia"/>
              <a:cs typeface="Georgia"/>
              <a:sym typeface="Georgia"/>
            </a:endParaRPr>
          </a:p>
          <a:p>
            <a:pPr indent="0" lvl="0" marL="0" rtl="0" algn="l">
              <a:spcBef>
                <a:spcPts val="1200"/>
              </a:spcBef>
              <a:spcAft>
                <a:spcPts val="0"/>
              </a:spcAft>
              <a:buNone/>
            </a:pPr>
            <a:r>
              <a:rPr lang="en-GB">
                <a:latin typeface="Georgia"/>
                <a:ea typeface="Georgia"/>
                <a:cs typeface="Georgia"/>
                <a:sym typeface="Georgia"/>
              </a:rPr>
              <a:t>         </a:t>
            </a:r>
            <a:r>
              <a:rPr b="1" lang="en-GB" sz="1800">
                <a:solidFill>
                  <a:schemeClr val="dk2"/>
                </a:solidFill>
                <a:latin typeface="Georgia"/>
                <a:ea typeface="Georgia"/>
                <a:cs typeface="Georgia"/>
                <a:sym typeface="Georgia"/>
              </a:rPr>
              <a:t>T</a:t>
            </a:r>
            <a:r>
              <a:rPr b="1" lang="en-GB" sz="1800">
                <a:latin typeface="Georgia"/>
                <a:ea typeface="Georgia"/>
                <a:cs typeface="Georgia"/>
                <a:sym typeface="Georgia"/>
              </a:rPr>
              <a:t>here are 2 types of testing </a:t>
            </a:r>
            <a:endParaRPr b="1" sz="1800">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GB" sz="1800">
                <a:latin typeface="Georgia"/>
                <a:ea typeface="Georgia"/>
                <a:cs typeface="Georgia"/>
                <a:sym typeface="Georgia"/>
              </a:rPr>
              <a:t>Postman Testing</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Selenium Testing</a:t>
            </a:r>
            <a:endParaRPr sz="1800">
              <a:latin typeface="Georgia"/>
              <a:ea typeface="Georgia"/>
              <a:cs typeface="Georgia"/>
              <a:sym typeface="Georgia"/>
            </a:endParaRPr>
          </a:p>
          <a:p>
            <a:pPr indent="0" lvl="0" marL="0" rtl="0" algn="l">
              <a:spcBef>
                <a:spcPts val="1200"/>
              </a:spcBef>
              <a:spcAft>
                <a:spcPts val="1200"/>
              </a:spcAft>
              <a:buNone/>
            </a:pPr>
            <a:r>
              <a:rPr lang="en-GB"/>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415450" y="154900"/>
            <a:ext cx="85206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020">
                <a:latin typeface="Georgia"/>
                <a:ea typeface="Georgia"/>
                <a:cs typeface="Georgia"/>
                <a:sym typeface="Georgia"/>
              </a:rPr>
              <a:t>Home page</a:t>
            </a:r>
            <a:endParaRPr sz="3020">
              <a:latin typeface="Georgia"/>
              <a:ea typeface="Georgia"/>
              <a:cs typeface="Georgia"/>
              <a:sym typeface="Georgia"/>
            </a:endParaRPr>
          </a:p>
        </p:txBody>
      </p:sp>
      <p:sp>
        <p:nvSpPr>
          <p:cNvPr id="388" name="Google Shape;388;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9" name="Google Shape;389;p41"/>
          <p:cNvPicPr preferRelativeResize="0"/>
          <p:nvPr/>
        </p:nvPicPr>
        <p:blipFill>
          <a:blip r:embed="rId3">
            <a:alphaModFix/>
          </a:blip>
          <a:stretch>
            <a:fillRect/>
          </a:stretch>
        </p:blipFill>
        <p:spPr>
          <a:xfrm>
            <a:off x="210700" y="855175"/>
            <a:ext cx="8725349" cy="392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706900" y="559850"/>
            <a:ext cx="75012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Introduction</a:t>
            </a:r>
            <a:endParaRPr>
              <a:latin typeface="Georgia"/>
              <a:ea typeface="Georgia"/>
              <a:cs typeface="Georgia"/>
              <a:sym typeface="Georgia"/>
            </a:endParaRPr>
          </a:p>
        </p:txBody>
      </p:sp>
      <p:sp>
        <p:nvSpPr>
          <p:cNvPr id="141" name="Google Shape;141;p15"/>
          <p:cNvSpPr txBox="1"/>
          <p:nvPr>
            <p:ph idx="1" type="body"/>
          </p:nvPr>
        </p:nvSpPr>
        <p:spPr>
          <a:xfrm>
            <a:off x="359425" y="1334725"/>
            <a:ext cx="8502300" cy="33750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rgbClr val="282828"/>
              </a:buClr>
              <a:buSzPts val="1800"/>
              <a:buFont typeface="Georgia"/>
              <a:buChar char="●"/>
            </a:pPr>
            <a:r>
              <a:rPr lang="en-GB" sz="1800">
                <a:solidFill>
                  <a:srgbClr val="282828"/>
                </a:solidFill>
                <a:highlight>
                  <a:srgbClr val="FFFFFF"/>
                </a:highlight>
                <a:latin typeface="Georgia"/>
                <a:ea typeface="Georgia"/>
                <a:cs typeface="Georgia"/>
                <a:sym typeface="Georgia"/>
              </a:rPr>
              <a:t>Online</a:t>
            </a:r>
            <a:r>
              <a:rPr lang="en-GB" sz="1800">
                <a:solidFill>
                  <a:srgbClr val="282828"/>
                </a:solidFill>
                <a:highlight>
                  <a:srgbClr val="FFFFFF"/>
                </a:highlight>
                <a:latin typeface="Georgia"/>
                <a:ea typeface="Georgia"/>
                <a:cs typeface="Georgia"/>
                <a:sym typeface="Georgia"/>
              </a:rPr>
              <a:t> movie ticket booking system is the process by which customer can purchase their movie tickets using internet and pay through online banking.</a:t>
            </a:r>
            <a:endParaRPr sz="1800">
              <a:solidFill>
                <a:srgbClr val="282828"/>
              </a:solidFill>
              <a:highlight>
                <a:srgbClr val="FFFFFF"/>
              </a:highlight>
              <a:latin typeface="Georgia"/>
              <a:ea typeface="Georgia"/>
              <a:cs typeface="Georgia"/>
              <a:sym typeface="Georgia"/>
            </a:endParaRPr>
          </a:p>
          <a:p>
            <a:pPr indent="-342900" lvl="0" marL="457200" rtl="0" algn="l">
              <a:lnSpc>
                <a:spcPct val="95000"/>
              </a:lnSpc>
              <a:spcBef>
                <a:spcPts val="0"/>
              </a:spcBef>
              <a:spcAft>
                <a:spcPts val="0"/>
              </a:spcAft>
              <a:buClr>
                <a:srgbClr val="282828"/>
              </a:buClr>
              <a:buSzPts val="1800"/>
              <a:buFont typeface="Georgia"/>
              <a:buChar char="●"/>
            </a:pPr>
            <a:r>
              <a:rPr lang="en-GB" sz="1800">
                <a:solidFill>
                  <a:srgbClr val="282828"/>
                </a:solidFill>
                <a:highlight>
                  <a:srgbClr val="FFFFFF"/>
                </a:highlight>
                <a:latin typeface="Georgia"/>
                <a:ea typeface="Georgia"/>
                <a:cs typeface="Georgia"/>
                <a:sym typeface="Georgia"/>
              </a:rPr>
              <a:t>It is project is measurable,cost effective and has very good user interface. </a:t>
            </a:r>
            <a:endParaRPr sz="1800">
              <a:solidFill>
                <a:srgbClr val="282828"/>
              </a:solidFill>
              <a:highlight>
                <a:srgbClr val="FFFFFF"/>
              </a:highlight>
              <a:latin typeface="Georgia"/>
              <a:ea typeface="Georgia"/>
              <a:cs typeface="Georgia"/>
              <a:sym typeface="Georgia"/>
            </a:endParaRPr>
          </a:p>
          <a:p>
            <a:pPr indent="-342900" lvl="0" marL="457200" rtl="0" algn="l">
              <a:lnSpc>
                <a:spcPct val="95000"/>
              </a:lnSpc>
              <a:spcBef>
                <a:spcPts val="0"/>
              </a:spcBef>
              <a:spcAft>
                <a:spcPts val="0"/>
              </a:spcAft>
              <a:buClr>
                <a:srgbClr val="282828"/>
              </a:buClr>
              <a:buSzPts val="1800"/>
              <a:buFont typeface="Georgia"/>
              <a:buChar char="●"/>
            </a:pPr>
            <a:r>
              <a:rPr lang="en-GB" sz="1800">
                <a:solidFill>
                  <a:srgbClr val="282828"/>
                </a:solidFill>
                <a:highlight>
                  <a:srgbClr val="FFFFFF"/>
                </a:highlight>
                <a:latin typeface="Georgia"/>
                <a:ea typeface="Georgia"/>
                <a:cs typeface="Georgia"/>
                <a:sym typeface="Georgia"/>
              </a:rPr>
              <a:t>This web application is based on angular frontend and curd operation is based on MYSQL ,Hibernate and spring boot.</a:t>
            </a:r>
            <a:endParaRPr sz="1800">
              <a:solidFill>
                <a:srgbClr val="282828"/>
              </a:solidFill>
              <a:highlight>
                <a:srgbClr val="FFFFFF"/>
              </a:highlight>
              <a:latin typeface="Georgia"/>
              <a:ea typeface="Georgia"/>
              <a:cs typeface="Georgia"/>
              <a:sym typeface="Georgia"/>
            </a:endParaRPr>
          </a:p>
          <a:p>
            <a:pPr indent="-342900" lvl="0" marL="457200" rtl="0" algn="l">
              <a:lnSpc>
                <a:spcPct val="95000"/>
              </a:lnSpc>
              <a:spcBef>
                <a:spcPts val="0"/>
              </a:spcBef>
              <a:spcAft>
                <a:spcPts val="0"/>
              </a:spcAft>
              <a:buClr>
                <a:srgbClr val="282828"/>
              </a:buClr>
              <a:buSzPts val="1800"/>
              <a:buFont typeface="Georgia"/>
              <a:buChar char="●"/>
            </a:pPr>
            <a:r>
              <a:rPr lang="en-GB" sz="1800">
                <a:solidFill>
                  <a:srgbClr val="282828"/>
                </a:solidFill>
                <a:highlight>
                  <a:srgbClr val="FFFFFF"/>
                </a:highlight>
                <a:latin typeface="Georgia"/>
                <a:ea typeface="Georgia"/>
                <a:cs typeface="Georgia"/>
                <a:sym typeface="Georgia"/>
              </a:rPr>
              <a:t>This System is basically aimed to provide complete information of the movie.</a:t>
            </a:r>
            <a:endParaRPr sz="1800">
              <a:solidFill>
                <a:srgbClr val="282828"/>
              </a:solidFill>
              <a:highlight>
                <a:srgbClr val="FFFFFF"/>
              </a:highlight>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819150" y="352675"/>
            <a:ext cx="7505700" cy="6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1.NMS Movies</a:t>
            </a:r>
            <a:endParaRPr>
              <a:latin typeface="Georgia"/>
              <a:ea typeface="Georgia"/>
              <a:cs typeface="Georgia"/>
              <a:sym typeface="Georgia"/>
            </a:endParaRPr>
          </a:p>
        </p:txBody>
      </p:sp>
      <p:sp>
        <p:nvSpPr>
          <p:cNvPr id="395" name="Google Shape;395;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6" name="Google Shape;396;p42"/>
          <p:cNvPicPr preferRelativeResize="0"/>
          <p:nvPr/>
        </p:nvPicPr>
        <p:blipFill>
          <a:blip r:embed="rId3">
            <a:alphaModFix/>
          </a:blip>
          <a:stretch>
            <a:fillRect/>
          </a:stretch>
        </p:blipFill>
        <p:spPr>
          <a:xfrm>
            <a:off x="357200" y="889400"/>
            <a:ext cx="8429625" cy="404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754850" y="299100"/>
            <a:ext cx="7505700" cy="536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Georgia"/>
                <a:ea typeface="Georgia"/>
                <a:cs typeface="Georgia"/>
                <a:sym typeface="Georgia"/>
              </a:rPr>
              <a:t>2.Login and Registration</a:t>
            </a:r>
            <a:endParaRPr>
              <a:latin typeface="Georgia"/>
              <a:ea typeface="Georgia"/>
              <a:cs typeface="Georgia"/>
              <a:sym typeface="Georgia"/>
            </a:endParaRPr>
          </a:p>
        </p:txBody>
      </p:sp>
      <p:sp>
        <p:nvSpPr>
          <p:cNvPr id="402" name="Google Shape;402;p43"/>
          <p:cNvSpPr txBox="1"/>
          <p:nvPr>
            <p:ph idx="1" type="body"/>
          </p:nvPr>
        </p:nvSpPr>
        <p:spPr>
          <a:xfrm>
            <a:off x="653150" y="1152475"/>
            <a:ext cx="8179200" cy="338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3" name="Google Shape;403;p43"/>
          <p:cNvPicPr preferRelativeResize="0"/>
          <p:nvPr/>
        </p:nvPicPr>
        <p:blipFill>
          <a:blip r:embed="rId3">
            <a:alphaModFix/>
          </a:blip>
          <a:stretch>
            <a:fillRect/>
          </a:stretch>
        </p:blipFill>
        <p:spPr>
          <a:xfrm>
            <a:off x="520475" y="1210875"/>
            <a:ext cx="8311874" cy="359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663350" y="428625"/>
            <a:ext cx="7439700" cy="63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3.List of Movies Running</a:t>
            </a:r>
            <a:endParaRPr/>
          </a:p>
        </p:txBody>
      </p:sp>
      <p:sp>
        <p:nvSpPr>
          <p:cNvPr id="409" name="Google Shape;409;p44"/>
          <p:cNvSpPr txBox="1"/>
          <p:nvPr>
            <p:ph idx="1" type="body"/>
          </p:nvPr>
        </p:nvSpPr>
        <p:spPr>
          <a:xfrm>
            <a:off x="663350" y="1143000"/>
            <a:ext cx="7929600" cy="353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0" name="Google Shape;410;p44"/>
          <p:cNvPicPr preferRelativeResize="0"/>
          <p:nvPr/>
        </p:nvPicPr>
        <p:blipFill>
          <a:blip r:embed="rId3">
            <a:alphaModFix/>
          </a:blip>
          <a:stretch>
            <a:fillRect/>
          </a:stretch>
        </p:blipFill>
        <p:spPr>
          <a:xfrm>
            <a:off x="336775" y="1000125"/>
            <a:ext cx="8256175" cy="38327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6" name="Google Shape;416;p45"/>
          <p:cNvSpPr txBox="1"/>
          <p:nvPr>
            <p:ph idx="1" type="body"/>
          </p:nvPr>
        </p:nvSpPr>
        <p:spPr>
          <a:xfrm>
            <a:off x="591900" y="673550"/>
            <a:ext cx="7732800" cy="37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7" name="Google Shape;417;p45"/>
          <p:cNvPicPr preferRelativeResize="0"/>
          <p:nvPr/>
        </p:nvPicPr>
        <p:blipFill>
          <a:blip r:embed="rId3">
            <a:alphaModFix/>
          </a:blip>
          <a:stretch>
            <a:fillRect/>
          </a:stretch>
        </p:blipFill>
        <p:spPr>
          <a:xfrm>
            <a:off x="398000" y="551100"/>
            <a:ext cx="8388826" cy="4274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819150" y="3526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3.Tickets Booking</a:t>
            </a:r>
            <a:endParaRPr>
              <a:latin typeface="Georgia"/>
              <a:ea typeface="Georgia"/>
              <a:cs typeface="Georgia"/>
              <a:sym typeface="Georgia"/>
            </a:endParaRPr>
          </a:p>
        </p:txBody>
      </p:sp>
      <p:sp>
        <p:nvSpPr>
          <p:cNvPr id="423" name="Google Shape;423;p4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4" name="Google Shape;424;p46"/>
          <p:cNvPicPr preferRelativeResize="0"/>
          <p:nvPr/>
        </p:nvPicPr>
        <p:blipFill>
          <a:blip r:embed="rId3">
            <a:alphaModFix/>
          </a:blip>
          <a:stretch>
            <a:fillRect/>
          </a:stretch>
        </p:blipFill>
        <p:spPr>
          <a:xfrm>
            <a:off x="311700" y="1152475"/>
            <a:ext cx="8520599"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819150" y="331250"/>
            <a:ext cx="7505700" cy="68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4.Payment Page</a:t>
            </a:r>
            <a:endParaRPr>
              <a:latin typeface="Georgia"/>
              <a:ea typeface="Georgia"/>
              <a:cs typeface="Georgia"/>
              <a:sym typeface="Georgia"/>
            </a:endParaRPr>
          </a:p>
        </p:txBody>
      </p:sp>
      <p:sp>
        <p:nvSpPr>
          <p:cNvPr id="430" name="Google Shape;430;p4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47"/>
          <p:cNvPicPr preferRelativeResize="0"/>
          <p:nvPr/>
        </p:nvPicPr>
        <p:blipFill>
          <a:blip r:embed="rId3">
            <a:alphaModFix/>
          </a:blip>
          <a:stretch>
            <a:fillRect/>
          </a:stretch>
        </p:blipFill>
        <p:spPr>
          <a:xfrm>
            <a:off x="188425" y="917150"/>
            <a:ext cx="8636100" cy="4015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819150" y="320525"/>
            <a:ext cx="7505700" cy="57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Georgia"/>
                <a:ea typeface="Georgia"/>
                <a:cs typeface="Georgia"/>
                <a:sym typeface="Georgia"/>
              </a:rPr>
              <a:t>5.Booking Confirmation</a:t>
            </a:r>
            <a:endParaRPr>
              <a:latin typeface="Georgia"/>
              <a:ea typeface="Georgia"/>
              <a:cs typeface="Georgia"/>
              <a:sym typeface="Georgia"/>
            </a:endParaRPr>
          </a:p>
        </p:txBody>
      </p:sp>
      <p:sp>
        <p:nvSpPr>
          <p:cNvPr id="437" name="Google Shape;437;p4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8" name="Google Shape;438;p48"/>
          <p:cNvPicPr preferRelativeResize="0"/>
          <p:nvPr/>
        </p:nvPicPr>
        <p:blipFill>
          <a:blip r:embed="rId3">
            <a:alphaModFix/>
          </a:blip>
          <a:stretch>
            <a:fillRect/>
          </a:stretch>
        </p:blipFill>
        <p:spPr>
          <a:xfrm>
            <a:off x="311700" y="830400"/>
            <a:ext cx="8520601" cy="39865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819150" y="210700"/>
            <a:ext cx="7505700" cy="43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Georgia"/>
                <a:ea typeface="Georgia"/>
                <a:cs typeface="Georgia"/>
                <a:sym typeface="Georgia"/>
              </a:rPr>
              <a:t>6.</a:t>
            </a:r>
            <a:r>
              <a:rPr lang="en-GB">
                <a:latin typeface="Georgia"/>
                <a:ea typeface="Georgia"/>
                <a:cs typeface="Georgia"/>
                <a:sym typeface="Georgia"/>
              </a:rPr>
              <a:t>Managing Movie Details</a:t>
            </a:r>
            <a:endParaRPr>
              <a:latin typeface="Georgia"/>
              <a:ea typeface="Georgia"/>
              <a:cs typeface="Georgia"/>
              <a:sym typeface="Georgia"/>
            </a:endParaRPr>
          </a:p>
        </p:txBody>
      </p:sp>
      <p:sp>
        <p:nvSpPr>
          <p:cNvPr id="444" name="Google Shape;444;p4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49"/>
          <p:cNvPicPr preferRelativeResize="0"/>
          <p:nvPr/>
        </p:nvPicPr>
        <p:blipFill>
          <a:blip r:embed="rId3">
            <a:alphaModFix/>
          </a:blip>
          <a:stretch>
            <a:fillRect/>
          </a:stretch>
        </p:blipFill>
        <p:spPr>
          <a:xfrm>
            <a:off x="260275" y="718850"/>
            <a:ext cx="8502276" cy="4139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819150" y="277675"/>
            <a:ext cx="7247100" cy="68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Calibri"/>
                <a:ea typeface="Calibri"/>
                <a:cs typeface="Calibri"/>
                <a:sym typeface="Calibri"/>
              </a:rPr>
              <a:t>7</a:t>
            </a:r>
            <a:r>
              <a:rPr lang="en-GB">
                <a:latin typeface="Georgia"/>
                <a:ea typeface="Georgia"/>
                <a:cs typeface="Georgia"/>
                <a:sym typeface="Georgia"/>
              </a:rPr>
              <a:t>.</a:t>
            </a:r>
            <a:r>
              <a:rPr lang="en-GB">
                <a:latin typeface="Georgia"/>
                <a:ea typeface="Georgia"/>
                <a:cs typeface="Georgia"/>
                <a:sym typeface="Georgia"/>
              </a:rPr>
              <a:t>Managing User Details</a:t>
            </a:r>
            <a:endParaRPr>
              <a:latin typeface="Georgia"/>
              <a:ea typeface="Georgia"/>
              <a:cs typeface="Georgia"/>
              <a:sym typeface="Georgia"/>
            </a:endParaRPr>
          </a:p>
        </p:txBody>
      </p:sp>
      <p:sp>
        <p:nvSpPr>
          <p:cNvPr id="451" name="Google Shape;451;p50"/>
          <p:cNvSpPr txBox="1"/>
          <p:nvPr>
            <p:ph idx="1" type="body"/>
          </p:nvPr>
        </p:nvSpPr>
        <p:spPr>
          <a:xfrm>
            <a:off x="230050" y="958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2" name="Google Shape;452;p50"/>
          <p:cNvPicPr preferRelativeResize="0"/>
          <p:nvPr/>
        </p:nvPicPr>
        <p:blipFill>
          <a:blip r:embed="rId3">
            <a:alphaModFix/>
          </a:blip>
          <a:stretch>
            <a:fillRect/>
          </a:stretch>
        </p:blipFill>
        <p:spPr>
          <a:xfrm>
            <a:off x="230050" y="1047275"/>
            <a:ext cx="8648599"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819150" y="1919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8.Managing Purchase list</a:t>
            </a:r>
            <a:endParaRPr>
              <a:latin typeface="Georgia"/>
              <a:ea typeface="Georgia"/>
              <a:cs typeface="Georgia"/>
              <a:sym typeface="Georgia"/>
            </a:endParaRPr>
          </a:p>
        </p:txBody>
      </p:sp>
      <p:sp>
        <p:nvSpPr>
          <p:cNvPr id="458" name="Google Shape;458;p5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51"/>
          <p:cNvPicPr preferRelativeResize="0"/>
          <p:nvPr/>
        </p:nvPicPr>
        <p:blipFill>
          <a:blip r:embed="rId3">
            <a:alphaModFix/>
          </a:blip>
          <a:stretch>
            <a:fillRect/>
          </a:stretch>
        </p:blipFill>
        <p:spPr>
          <a:xfrm>
            <a:off x="311700" y="814400"/>
            <a:ext cx="8628198" cy="404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288825" y="96550"/>
            <a:ext cx="78654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020">
                <a:latin typeface="Georgia"/>
                <a:ea typeface="Georgia"/>
                <a:cs typeface="Georgia"/>
                <a:sym typeface="Georgia"/>
              </a:rPr>
              <a:t>Team Members</a:t>
            </a:r>
            <a:endParaRPr sz="3020">
              <a:latin typeface="Georgia"/>
              <a:ea typeface="Georgia"/>
              <a:cs typeface="Georgia"/>
              <a:sym typeface="Georgia"/>
            </a:endParaRPr>
          </a:p>
        </p:txBody>
      </p:sp>
      <p:sp>
        <p:nvSpPr>
          <p:cNvPr id="147" name="Google Shape;147;p16"/>
          <p:cNvSpPr txBox="1"/>
          <p:nvPr>
            <p:ph idx="1" type="body"/>
          </p:nvPr>
        </p:nvSpPr>
        <p:spPr>
          <a:xfrm>
            <a:off x="311700" y="721775"/>
            <a:ext cx="8520600" cy="412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48" name="Google Shape;148;p16"/>
          <p:cNvGraphicFramePr/>
          <p:nvPr/>
        </p:nvGraphicFramePr>
        <p:xfrm>
          <a:off x="1034150" y="650070"/>
          <a:ext cx="3000000" cy="3000000"/>
        </p:xfrm>
        <a:graphic>
          <a:graphicData uri="http://schemas.openxmlformats.org/drawingml/2006/table">
            <a:tbl>
              <a:tblPr>
                <a:noFill/>
                <a:tableStyleId>{D8690102-0AAD-4E8D-95B7-061B383966D7}</a:tableStyleId>
              </a:tblPr>
              <a:tblGrid>
                <a:gridCol w="3369125"/>
                <a:gridCol w="3369125"/>
              </a:tblGrid>
              <a:tr h="418350">
                <a:tc>
                  <a:txBody>
                    <a:bodyPr/>
                    <a:lstStyle/>
                    <a:p>
                      <a:pPr indent="0" lvl="0" marL="0" rtl="0" algn="ctr">
                        <a:spcBef>
                          <a:spcPts val="0"/>
                        </a:spcBef>
                        <a:spcAft>
                          <a:spcPts val="0"/>
                        </a:spcAft>
                        <a:buNone/>
                      </a:pPr>
                      <a:r>
                        <a:rPr b="1" lang="en-GB" sz="1600">
                          <a:solidFill>
                            <a:schemeClr val="dk2"/>
                          </a:solidFill>
                          <a:latin typeface="Georgia"/>
                          <a:ea typeface="Georgia"/>
                          <a:cs typeface="Georgia"/>
                          <a:sym typeface="Georgia"/>
                        </a:rPr>
                        <a:t>Employee Id</a:t>
                      </a:r>
                      <a:endParaRPr b="1" sz="1600">
                        <a:solidFill>
                          <a:schemeClr val="dk2"/>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GB" sz="1600">
                          <a:solidFill>
                            <a:schemeClr val="dk2"/>
                          </a:solidFill>
                          <a:latin typeface="Georgia"/>
                          <a:ea typeface="Georgia"/>
                          <a:cs typeface="Georgia"/>
                          <a:sym typeface="Georgia"/>
                        </a:rPr>
                        <a:t>Name</a:t>
                      </a:r>
                      <a:endParaRPr b="1" sz="1600">
                        <a:solidFill>
                          <a:schemeClr val="dk2"/>
                        </a:solidFill>
                        <a:latin typeface="Georgia"/>
                        <a:ea typeface="Georgia"/>
                        <a:cs typeface="Georgia"/>
                        <a:sym typeface="Georgia"/>
                      </a:endParaRPr>
                    </a:p>
                  </a:txBody>
                  <a:tcPr marT="91425" marB="91425" marR="91425" marL="91425">
                    <a:lnL cap="flat" cmpd="sng" w="28575">
                      <a:solidFill>
                        <a:srgbClr val="282828"/>
                      </a:solidFill>
                      <a:prstDash val="solid"/>
                      <a:round/>
                      <a:headEnd len="sm" w="sm" type="none"/>
                      <a:tailEnd len="sm" w="sm" type="none"/>
                    </a:lnL>
                    <a:lnR cap="flat" cmpd="sng" w="28575">
                      <a:solidFill>
                        <a:srgbClr val="282828"/>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rgbClr val="282828"/>
                      </a:solidFill>
                      <a:prstDash val="solid"/>
                      <a:round/>
                      <a:headEnd len="sm" w="sm" type="none"/>
                      <a:tailEnd len="sm" w="sm" type="none"/>
                    </a:lnB>
                    <a:solidFill>
                      <a:schemeClr val="accent3"/>
                    </a:solidFill>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2530458</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Nivetha Arul</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rgbClr val="282828"/>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2530064</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Uma S</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2530088</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G Sahana</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2529965</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Solleti Venkata Harshavaradhan</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2530461</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AnandKumar X</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2530123</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Pinnamreddy Avinash Reddy</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2530102</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Soma Venkata Vamsi</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2529701</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Pradeepkumar V</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18350">
                <a:tc>
                  <a:txBody>
                    <a:bodyPr/>
                    <a:lstStyle/>
                    <a:p>
                      <a:pPr indent="0" lvl="0" marL="0" rtl="0" algn="ctr">
                        <a:spcBef>
                          <a:spcPts val="0"/>
                        </a:spcBef>
                        <a:spcAft>
                          <a:spcPts val="0"/>
                        </a:spcAft>
                        <a:buNone/>
                      </a:pPr>
                      <a:r>
                        <a:rPr lang="en-GB" sz="1600">
                          <a:solidFill>
                            <a:srgbClr val="FF0000"/>
                          </a:solidFill>
                          <a:latin typeface="Georgia"/>
                          <a:ea typeface="Georgia"/>
                          <a:cs typeface="Georgia"/>
                          <a:sym typeface="Georgia"/>
                        </a:rPr>
                        <a:t>2527169</a:t>
                      </a:r>
                      <a:endParaRPr sz="1600">
                        <a:solidFill>
                          <a:srgbClr val="FF0000"/>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rgbClr val="1155CC"/>
                          </a:solidFill>
                          <a:latin typeface="Georgia"/>
                          <a:ea typeface="Georgia"/>
                          <a:cs typeface="Georgia"/>
                          <a:sym typeface="Georgia"/>
                        </a:rPr>
                        <a:t>Arulkumaran Thayumanavan</a:t>
                      </a:r>
                      <a:endParaRPr sz="1600">
                        <a:solidFill>
                          <a:srgbClr val="1155CC"/>
                        </a:solidFill>
                        <a:latin typeface="Georgia"/>
                        <a:ea typeface="Georgia"/>
                        <a:cs typeface="Georgia"/>
                        <a:sym typeface="Georgia"/>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819150" y="-793200"/>
            <a:ext cx="5923200" cy="9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5" name="Google Shape;465;p52"/>
          <p:cNvSpPr txBox="1"/>
          <p:nvPr>
            <p:ph idx="1" type="body"/>
          </p:nvPr>
        </p:nvSpPr>
        <p:spPr>
          <a:xfrm>
            <a:off x="819150" y="223100"/>
            <a:ext cx="7505700" cy="60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GB" sz="3000">
                <a:solidFill>
                  <a:schemeClr val="lt1"/>
                </a:solidFill>
                <a:latin typeface="Georgia"/>
                <a:ea typeface="Georgia"/>
                <a:cs typeface="Georgia"/>
                <a:sym typeface="Georgia"/>
              </a:rPr>
              <a:t>Database</a:t>
            </a:r>
            <a:endParaRPr sz="3000">
              <a:solidFill>
                <a:schemeClr val="lt1"/>
              </a:solidFill>
              <a:latin typeface="Georgia"/>
              <a:ea typeface="Georgia"/>
              <a:cs typeface="Georgia"/>
              <a:sym typeface="Georgia"/>
            </a:endParaRPr>
          </a:p>
        </p:txBody>
      </p:sp>
      <p:pic>
        <p:nvPicPr>
          <p:cNvPr id="466" name="Google Shape;466;p52"/>
          <p:cNvPicPr preferRelativeResize="0"/>
          <p:nvPr/>
        </p:nvPicPr>
        <p:blipFill rotWithShape="1">
          <a:blip r:embed="rId3">
            <a:alphaModFix/>
          </a:blip>
          <a:srcRect b="41072" l="-3150" r="3149" t="15473"/>
          <a:stretch/>
        </p:blipFill>
        <p:spPr>
          <a:xfrm>
            <a:off x="224500" y="1053500"/>
            <a:ext cx="3882900" cy="3891701"/>
          </a:xfrm>
          <a:prstGeom prst="rect">
            <a:avLst/>
          </a:prstGeom>
          <a:noFill/>
          <a:ln>
            <a:noFill/>
          </a:ln>
        </p:spPr>
      </p:pic>
      <p:pic>
        <p:nvPicPr>
          <p:cNvPr id="467" name="Google Shape;467;p52"/>
          <p:cNvPicPr preferRelativeResize="0"/>
          <p:nvPr/>
        </p:nvPicPr>
        <p:blipFill rotWithShape="1">
          <a:blip r:embed="rId4">
            <a:alphaModFix/>
          </a:blip>
          <a:srcRect b="39681" l="0" r="17437" t="20041"/>
          <a:stretch/>
        </p:blipFill>
        <p:spPr>
          <a:xfrm>
            <a:off x="4369175" y="1053500"/>
            <a:ext cx="4203300" cy="3804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3" name="Google Shape;473;p5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4" name="Google Shape;474;p53"/>
          <p:cNvPicPr preferRelativeResize="0"/>
          <p:nvPr/>
        </p:nvPicPr>
        <p:blipFill rotWithShape="1">
          <a:blip r:embed="rId3">
            <a:alphaModFix/>
          </a:blip>
          <a:srcRect b="43117" l="0" r="0" t="-2400"/>
          <a:stretch/>
        </p:blipFill>
        <p:spPr>
          <a:xfrm>
            <a:off x="410925" y="357200"/>
            <a:ext cx="3381126" cy="2520726"/>
          </a:xfrm>
          <a:prstGeom prst="rect">
            <a:avLst/>
          </a:prstGeom>
          <a:noFill/>
          <a:ln>
            <a:noFill/>
          </a:ln>
        </p:spPr>
      </p:pic>
      <p:pic>
        <p:nvPicPr>
          <p:cNvPr id="475" name="Google Shape;475;p53"/>
          <p:cNvPicPr preferRelativeResize="0"/>
          <p:nvPr/>
        </p:nvPicPr>
        <p:blipFill rotWithShape="1">
          <a:blip r:embed="rId4">
            <a:alphaModFix/>
          </a:blip>
          <a:srcRect b="39682" l="0" r="0" t="2580"/>
          <a:stretch/>
        </p:blipFill>
        <p:spPr>
          <a:xfrm>
            <a:off x="4046300" y="1622675"/>
            <a:ext cx="4621915" cy="266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819150" y="210700"/>
            <a:ext cx="7505700" cy="59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1" name="Google Shape;481;p5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2" name="Google Shape;482;p54"/>
          <p:cNvPicPr preferRelativeResize="0"/>
          <p:nvPr/>
        </p:nvPicPr>
        <p:blipFill>
          <a:blip r:embed="rId3">
            <a:alphaModFix/>
          </a:blip>
          <a:stretch>
            <a:fillRect/>
          </a:stretch>
        </p:blipFill>
        <p:spPr>
          <a:xfrm>
            <a:off x="359425" y="1003900"/>
            <a:ext cx="8477475" cy="39041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ph type="title"/>
          </p:nvPr>
        </p:nvSpPr>
        <p:spPr>
          <a:xfrm>
            <a:off x="819150" y="173525"/>
            <a:ext cx="7505700" cy="44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500">
                <a:latin typeface="Georgia"/>
                <a:ea typeface="Georgia"/>
                <a:cs typeface="Georgia"/>
                <a:sym typeface="Georgia"/>
              </a:rPr>
              <a:t>Postman output</a:t>
            </a:r>
            <a:endParaRPr sz="2500">
              <a:latin typeface="Georgia"/>
              <a:ea typeface="Georgia"/>
              <a:cs typeface="Georgia"/>
              <a:sym typeface="Georgia"/>
            </a:endParaRPr>
          </a:p>
        </p:txBody>
      </p:sp>
      <p:sp>
        <p:nvSpPr>
          <p:cNvPr id="488" name="Google Shape;488;p5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55"/>
          <p:cNvPicPr preferRelativeResize="0"/>
          <p:nvPr/>
        </p:nvPicPr>
        <p:blipFill>
          <a:blip r:embed="rId3">
            <a:alphaModFix/>
          </a:blip>
          <a:stretch>
            <a:fillRect/>
          </a:stretch>
        </p:blipFill>
        <p:spPr>
          <a:xfrm>
            <a:off x="253975" y="650700"/>
            <a:ext cx="4402025" cy="4220700"/>
          </a:xfrm>
          <a:prstGeom prst="rect">
            <a:avLst/>
          </a:prstGeom>
          <a:noFill/>
          <a:ln>
            <a:noFill/>
          </a:ln>
        </p:spPr>
      </p:pic>
      <p:pic>
        <p:nvPicPr>
          <p:cNvPr id="490" name="Google Shape;490;p55"/>
          <p:cNvPicPr preferRelativeResize="0"/>
          <p:nvPr/>
        </p:nvPicPr>
        <p:blipFill>
          <a:blip r:embed="rId4">
            <a:alphaModFix/>
          </a:blip>
          <a:stretch>
            <a:fillRect/>
          </a:stretch>
        </p:blipFill>
        <p:spPr>
          <a:xfrm>
            <a:off x="4753475" y="650700"/>
            <a:ext cx="4041375" cy="4220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type="title"/>
          </p:nvPr>
        </p:nvSpPr>
        <p:spPr>
          <a:xfrm>
            <a:off x="819150" y="235475"/>
            <a:ext cx="7505700" cy="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2500">
              <a:latin typeface="Georgia"/>
              <a:ea typeface="Georgia"/>
              <a:cs typeface="Georgia"/>
              <a:sym typeface="Georgia"/>
            </a:endParaRPr>
          </a:p>
        </p:txBody>
      </p:sp>
      <p:sp>
        <p:nvSpPr>
          <p:cNvPr id="496" name="Google Shape;496;p5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7" name="Google Shape;497;p56"/>
          <p:cNvPicPr preferRelativeResize="0"/>
          <p:nvPr/>
        </p:nvPicPr>
        <p:blipFill>
          <a:blip r:embed="rId3">
            <a:alphaModFix/>
          </a:blip>
          <a:stretch>
            <a:fillRect/>
          </a:stretch>
        </p:blipFill>
        <p:spPr>
          <a:xfrm>
            <a:off x="280875" y="671763"/>
            <a:ext cx="3765449" cy="4291450"/>
          </a:xfrm>
          <a:prstGeom prst="rect">
            <a:avLst/>
          </a:prstGeom>
          <a:noFill/>
          <a:ln>
            <a:noFill/>
          </a:ln>
        </p:spPr>
      </p:pic>
      <p:pic>
        <p:nvPicPr>
          <p:cNvPr id="498" name="Google Shape;498;p56"/>
          <p:cNvPicPr preferRelativeResize="0"/>
          <p:nvPr/>
        </p:nvPicPr>
        <p:blipFill>
          <a:blip r:embed="rId4">
            <a:alphaModFix/>
          </a:blip>
          <a:stretch>
            <a:fillRect/>
          </a:stretch>
        </p:blipFill>
        <p:spPr>
          <a:xfrm>
            <a:off x="4368300" y="778375"/>
            <a:ext cx="4537874" cy="4230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7"/>
          <p:cNvSpPr txBox="1"/>
          <p:nvPr>
            <p:ph type="title"/>
          </p:nvPr>
        </p:nvSpPr>
        <p:spPr>
          <a:xfrm>
            <a:off x="819150" y="173525"/>
            <a:ext cx="7505700" cy="42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4" name="Google Shape;504;p5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5" name="Google Shape;505;p57"/>
          <p:cNvPicPr preferRelativeResize="0"/>
          <p:nvPr/>
        </p:nvPicPr>
        <p:blipFill>
          <a:blip r:embed="rId3">
            <a:alphaModFix/>
          </a:blip>
          <a:stretch>
            <a:fillRect/>
          </a:stretch>
        </p:blipFill>
        <p:spPr>
          <a:xfrm>
            <a:off x="284300" y="603425"/>
            <a:ext cx="3858575" cy="4233901"/>
          </a:xfrm>
          <a:prstGeom prst="rect">
            <a:avLst/>
          </a:prstGeom>
          <a:noFill/>
          <a:ln>
            <a:noFill/>
          </a:ln>
        </p:spPr>
      </p:pic>
      <p:pic>
        <p:nvPicPr>
          <p:cNvPr id="506" name="Google Shape;506;p57"/>
          <p:cNvPicPr preferRelativeResize="0"/>
          <p:nvPr/>
        </p:nvPicPr>
        <p:blipFill>
          <a:blip r:embed="rId4">
            <a:alphaModFix/>
          </a:blip>
          <a:stretch>
            <a:fillRect/>
          </a:stretch>
        </p:blipFill>
        <p:spPr>
          <a:xfrm>
            <a:off x="4520325" y="603425"/>
            <a:ext cx="4309650" cy="4233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2" name="Google Shape;512;p5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58"/>
          <p:cNvPicPr preferRelativeResize="0"/>
          <p:nvPr/>
        </p:nvPicPr>
        <p:blipFill>
          <a:blip r:embed="rId3">
            <a:alphaModFix/>
          </a:blip>
          <a:stretch>
            <a:fillRect/>
          </a:stretch>
        </p:blipFill>
        <p:spPr>
          <a:xfrm>
            <a:off x="387775" y="424675"/>
            <a:ext cx="4272975" cy="4444325"/>
          </a:xfrm>
          <a:prstGeom prst="rect">
            <a:avLst/>
          </a:prstGeom>
          <a:noFill/>
          <a:ln>
            <a:noFill/>
          </a:ln>
        </p:spPr>
      </p:pic>
      <p:pic>
        <p:nvPicPr>
          <p:cNvPr id="514" name="Google Shape;514;p58"/>
          <p:cNvPicPr preferRelativeResize="0"/>
          <p:nvPr/>
        </p:nvPicPr>
        <p:blipFill>
          <a:blip r:embed="rId4">
            <a:alphaModFix/>
          </a:blip>
          <a:stretch>
            <a:fillRect/>
          </a:stretch>
        </p:blipFill>
        <p:spPr>
          <a:xfrm>
            <a:off x="4746925" y="287037"/>
            <a:ext cx="3780201" cy="45694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247875" y="260275"/>
            <a:ext cx="80769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        </a:t>
            </a:r>
            <a:r>
              <a:rPr lang="en-GB">
                <a:latin typeface="Georgia"/>
                <a:ea typeface="Georgia"/>
                <a:cs typeface="Georgia"/>
                <a:sym typeface="Georgia"/>
              </a:rPr>
              <a:t>Selenium Testing</a:t>
            </a:r>
            <a:endParaRPr>
              <a:latin typeface="Georgia"/>
              <a:ea typeface="Georgia"/>
              <a:cs typeface="Georgia"/>
              <a:sym typeface="Georgia"/>
            </a:endParaRPr>
          </a:p>
        </p:txBody>
      </p:sp>
      <p:sp>
        <p:nvSpPr>
          <p:cNvPr id="520" name="Google Shape;520;p5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1" name="Google Shape;521;p59"/>
          <p:cNvPicPr preferRelativeResize="0"/>
          <p:nvPr/>
        </p:nvPicPr>
        <p:blipFill>
          <a:blip r:embed="rId3">
            <a:alphaModFix/>
          </a:blip>
          <a:stretch>
            <a:fillRect/>
          </a:stretch>
        </p:blipFill>
        <p:spPr>
          <a:xfrm>
            <a:off x="351100" y="1350950"/>
            <a:ext cx="8496426" cy="35467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0"/>
          <p:cNvSpPr txBox="1"/>
          <p:nvPr>
            <p:ph type="title"/>
          </p:nvPr>
        </p:nvSpPr>
        <p:spPr>
          <a:xfrm>
            <a:off x="571275" y="198300"/>
            <a:ext cx="75057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Testing</a:t>
            </a:r>
            <a:endParaRPr>
              <a:latin typeface="Georgia"/>
              <a:ea typeface="Georgia"/>
              <a:cs typeface="Georgia"/>
              <a:sym typeface="Georgia"/>
            </a:endParaRPr>
          </a:p>
        </p:txBody>
      </p:sp>
      <p:sp>
        <p:nvSpPr>
          <p:cNvPr id="527" name="Google Shape;527;p6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402285" lvl="0" marL="0" marR="0" rtl="0" algn="l">
              <a:spcBef>
                <a:spcPts val="0"/>
              </a:spcBef>
              <a:spcAft>
                <a:spcPts val="1200"/>
              </a:spcAft>
              <a:buNone/>
            </a:pPr>
            <a:r>
              <a:t/>
            </a:r>
            <a:endParaRPr/>
          </a:p>
        </p:txBody>
      </p:sp>
      <p:pic>
        <p:nvPicPr>
          <p:cNvPr id="528" name="Google Shape;528;p60"/>
          <p:cNvPicPr preferRelativeResize="0"/>
          <p:nvPr/>
        </p:nvPicPr>
        <p:blipFill>
          <a:blip r:embed="rId3">
            <a:alphaModFix/>
          </a:blip>
          <a:stretch>
            <a:fillRect/>
          </a:stretch>
        </p:blipFill>
        <p:spPr>
          <a:xfrm>
            <a:off x="324750" y="719750"/>
            <a:ext cx="8514000" cy="4131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ph type="title"/>
          </p:nvPr>
        </p:nvSpPr>
        <p:spPr>
          <a:xfrm>
            <a:off x="819150" y="694075"/>
            <a:ext cx="7505700" cy="11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4" name="Google Shape;534;p6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5" name="Google Shape;535;p61"/>
          <p:cNvPicPr preferRelativeResize="0"/>
          <p:nvPr/>
        </p:nvPicPr>
        <p:blipFill>
          <a:blip r:embed="rId3">
            <a:alphaModFix/>
          </a:blip>
          <a:stretch>
            <a:fillRect/>
          </a:stretch>
        </p:blipFill>
        <p:spPr>
          <a:xfrm>
            <a:off x="631975" y="359425"/>
            <a:ext cx="8083901" cy="4428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941600" y="478175"/>
            <a:ext cx="7253400" cy="64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Index</a:t>
            </a:r>
            <a:endParaRPr>
              <a:latin typeface="Georgia"/>
              <a:ea typeface="Georgia"/>
              <a:cs typeface="Georgia"/>
              <a:sym typeface="Georgia"/>
            </a:endParaRPr>
          </a:p>
        </p:txBody>
      </p:sp>
      <p:sp>
        <p:nvSpPr>
          <p:cNvPr id="154" name="Google Shape;154;p17"/>
          <p:cNvSpPr txBox="1"/>
          <p:nvPr>
            <p:ph idx="1" type="body"/>
          </p:nvPr>
        </p:nvSpPr>
        <p:spPr>
          <a:xfrm>
            <a:off x="819150" y="1367525"/>
            <a:ext cx="3242700" cy="1673700"/>
          </a:xfrm>
          <a:prstGeom prst="rect">
            <a:avLst/>
          </a:prstGeom>
        </p:spPr>
        <p:txBody>
          <a:bodyPr anchorCtr="0" anchor="t" bIns="91425" lIns="91425" spcFirstLastPara="1" rIns="91425" wrap="square" tIns="91425">
            <a:noAutofit/>
          </a:bodyPr>
          <a:lstStyle/>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Introduction</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Technologies</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Methodology</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Portal</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Registration</a:t>
            </a:r>
            <a:r>
              <a:rPr lang="en-GB" sz="2200">
                <a:latin typeface="Georgia"/>
                <a:ea typeface="Georgia"/>
                <a:cs typeface="Georgia"/>
                <a:sym typeface="Georgia"/>
              </a:rPr>
              <a:t> </a:t>
            </a:r>
            <a:r>
              <a:rPr lang="en-GB" sz="2200">
                <a:latin typeface="Georgia"/>
                <a:ea typeface="Georgia"/>
                <a:cs typeface="Georgia"/>
                <a:sym typeface="Georgia"/>
              </a:rPr>
              <a:t>Module</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Login Module</a:t>
            </a:r>
            <a:endParaRPr sz="2200">
              <a:latin typeface="Georgia"/>
              <a:ea typeface="Georgia"/>
              <a:cs typeface="Georgia"/>
              <a:sym typeface="Georgia"/>
            </a:endParaRPr>
          </a:p>
          <a:p>
            <a:pPr indent="-368300" lvl="0" marL="457200" rtl="0" algn="l">
              <a:lnSpc>
                <a:spcPct val="95000"/>
              </a:lnSpc>
              <a:spcBef>
                <a:spcPts val="0"/>
              </a:spcBef>
              <a:spcAft>
                <a:spcPts val="0"/>
              </a:spcAft>
              <a:buSzPts val="2200"/>
              <a:buFont typeface="Georgia"/>
              <a:buChar char="●"/>
            </a:pPr>
            <a:r>
              <a:rPr lang="en-GB" sz="2200">
                <a:latin typeface="Georgia"/>
                <a:ea typeface="Georgia"/>
                <a:cs typeface="Georgia"/>
                <a:sym typeface="Georgia"/>
              </a:rPr>
              <a:t>Backend</a:t>
            </a:r>
            <a:endParaRPr sz="2200">
              <a:latin typeface="Georgia"/>
              <a:ea typeface="Georgia"/>
              <a:cs typeface="Georgia"/>
              <a:sym typeface="Georgia"/>
            </a:endParaRPr>
          </a:p>
        </p:txBody>
      </p:sp>
      <p:sp>
        <p:nvSpPr>
          <p:cNvPr id="155" name="Google Shape;155;p17"/>
          <p:cNvSpPr txBox="1"/>
          <p:nvPr/>
        </p:nvSpPr>
        <p:spPr>
          <a:xfrm>
            <a:off x="4745400" y="1353450"/>
            <a:ext cx="4398600" cy="2436600"/>
          </a:xfrm>
          <a:prstGeom prst="rect">
            <a:avLst/>
          </a:prstGeom>
          <a:noFill/>
          <a:ln>
            <a:noFill/>
          </a:ln>
        </p:spPr>
        <p:txBody>
          <a:bodyPr anchorCtr="0" anchor="t" bIns="91425" lIns="91425" spcFirstLastPara="1" rIns="91425" wrap="square" tIns="91425">
            <a:spAutoFit/>
          </a:bodyPr>
          <a:lstStyle/>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Admin Schema</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Frontend</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Angular</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Integration</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Output</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Testing</a:t>
            </a:r>
            <a:endParaRPr sz="2200">
              <a:solidFill>
                <a:schemeClr val="dk2"/>
              </a:solidFill>
              <a:latin typeface="Georgia"/>
              <a:ea typeface="Georgia"/>
              <a:cs typeface="Georgia"/>
              <a:sym typeface="Georgia"/>
            </a:endParaRPr>
          </a:p>
          <a:p>
            <a:pPr indent="-368300" lvl="0" marL="457200" rtl="0" algn="l">
              <a:lnSpc>
                <a:spcPct val="95000"/>
              </a:lnSpc>
              <a:spcBef>
                <a:spcPts val="0"/>
              </a:spcBef>
              <a:spcAft>
                <a:spcPts val="0"/>
              </a:spcAft>
              <a:buClr>
                <a:schemeClr val="dk2"/>
              </a:buClr>
              <a:buSzPts val="2200"/>
              <a:buFont typeface="Georgia"/>
              <a:buChar char="●"/>
            </a:pPr>
            <a:r>
              <a:rPr lang="en-GB" sz="2200">
                <a:solidFill>
                  <a:schemeClr val="dk2"/>
                </a:solidFill>
                <a:latin typeface="Georgia"/>
                <a:ea typeface="Georgia"/>
                <a:cs typeface="Georgia"/>
                <a:sym typeface="Georgia"/>
              </a:rPr>
              <a:t>Conclusion</a:t>
            </a:r>
            <a:endParaRPr sz="2200">
              <a:latin typeface="Georgia"/>
              <a:ea typeface="Georgia"/>
              <a:cs typeface="Georgia"/>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2"/>
          <p:cNvSpPr txBox="1"/>
          <p:nvPr>
            <p:ph type="title"/>
          </p:nvPr>
        </p:nvSpPr>
        <p:spPr>
          <a:xfrm>
            <a:off x="713825" y="582275"/>
            <a:ext cx="7505700" cy="70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Benefits</a:t>
            </a:r>
            <a:endParaRPr>
              <a:latin typeface="Georgia"/>
              <a:ea typeface="Georgia"/>
              <a:cs typeface="Georgia"/>
              <a:sym typeface="Georgia"/>
            </a:endParaRPr>
          </a:p>
        </p:txBody>
      </p:sp>
      <p:sp>
        <p:nvSpPr>
          <p:cNvPr id="541" name="Google Shape;541;p62"/>
          <p:cNvSpPr txBox="1"/>
          <p:nvPr>
            <p:ph idx="1" type="body"/>
          </p:nvPr>
        </p:nvSpPr>
        <p:spPr>
          <a:xfrm>
            <a:off x="588075" y="1347750"/>
            <a:ext cx="7631400" cy="350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52525"/>
              </a:buClr>
              <a:buSzPts val="1800"/>
              <a:buFont typeface="Georgia"/>
              <a:buChar char="●"/>
            </a:pPr>
            <a:r>
              <a:rPr lang="en-GB" sz="1800">
                <a:solidFill>
                  <a:srgbClr val="252525"/>
                </a:solidFill>
                <a:highlight>
                  <a:srgbClr val="FFFFFF"/>
                </a:highlight>
                <a:latin typeface="Georgia"/>
                <a:ea typeface="Georgia"/>
                <a:cs typeface="Georgia"/>
                <a:sym typeface="Georgia"/>
              </a:rPr>
              <a:t>An online booking platform helps a movie theatre to meet the needs of their customers and provide them with the very best services.</a:t>
            </a:r>
            <a:endParaRPr sz="1800">
              <a:solidFill>
                <a:srgbClr val="252525"/>
              </a:solidFill>
              <a:highlight>
                <a:srgbClr val="FFFFFF"/>
              </a:highlight>
              <a:latin typeface="Georgia"/>
              <a:ea typeface="Georgia"/>
              <a:cs typeface="Georgia"/>
              <a:sym typeface="Georgia"/>
            </a:endParaRPr>
          </a:p>
          <a:p>
            <a:pPr indent="-342900" lvl="0" marL="457200" rtl="0" algn="l">
              <a:spcBef>
                <a:spcPts val="0"/>
              </a:spcBef>
              <a:spcAft>
                <a:spcPts val="0"/>
              </a:spcAft>
              <a:buClr>
                <a:srgbClr val="252525"/>
              </a:buClr>
              <a:buSzPts val="1800"/>
              <a:buFont typeface="Georgia"/>
              <a:buChar char="●"/>
            </a:pPr>
            <a:r>
              <a:rPr lang="en-GB" sz="1800">
                <a:solidFill>
                  <a:srgbClr val="252525"/>
                </a:solidFill>
                <a:highlight>
                  <a:srgbClr val="FFFFFF"/>
                </a:highlight>
                <a:latin typeface="Georgia"/>
                <a:ea typeface="Georgia"/>
                <a:cs typeface="Georgia"/>
                <a:sym typeface="Georgia"/>
              </a:rPr>
              <a:t>Most of the software that programmers use is simple to use. They improve user experience, and even administrators find it simple to update the system.</a:t>
            </a:r>
            <a:endParaRPr sz="1800">
              <a:solidFill>
                <a:srgbClr val="252525"/>
              </a:solidFill>
              <a:highlight>
                <a:srgbClr val="FFFFFF"/>
              </a:highlight>
              <a:latin typeface="Georgia"/>
              <a:ea typeface="Georgia"/>
              <a:cs typeface="Georgia"/>
              <a:sym typeface="Georgia"/>
            </a:endParaRPr>
          </a:p>
          <a:p>
            <a:pPr indent="-342900" lvl="0" marL="457200" rtl="0" algn="l">
              <a:spcBef>
                <a:spcPts val="0"/>
              </a:spcBef>
              <a:spcAft>
                <a:spcPts val="0"/>
              </a:spcAft>
              <a:buClr>
                <a:srgbClr val="252525"/>
              </a:buClr>
              <a:buSzPts val="1800"/>
              <a:buFont typeface="Georgia"/>
              <a:buChar char="●"/>
            </a:pPr>
            <a:r>
              <a:rPr lang="en-GB" sz="1800">
                <a:solidFill>
                  <a:srgbClr val="252525"/>
                </a:solidFill>
                <a:highlight>
                  <a:srgbClr val="FFFFFF"/>
                </a:highlight>
                <a:latin typeface="Georgia"/>
                <a:ea typeface="Georgia"/>
                <a:cs typeface="Georgia"/>
                <a:sym typeface="Georgia"/>
              </a:rPr>
              <a:t>A business can easily gauge how well it is doing by going through the analytics. Data collected digitally is fairly easy to analyze.</a:t>
            </a:r>
            <a:endParaRPr sz="1800">
              <a:solidFill>
                <a:srgbClr val="252525"/>
              </a:solidFill>
              <a:highlight>
                <a:srgbClr val="FFFFFF"/>
              </a:highlight>
              <a:latin typeface="Georgia"/>
              <a:ea typeface="Georgia"/>
              <a:cs typeface="Georgia"/>
              <a:sym typeface="Georgia"/>
            </a:endParaRPr>
          </a:p>
          <a:p>
            <a:pPr indent="-342900" lvl="0" marL="457200" rtl="0" algn="l">
              <a:spcBef>
                <a:spcPts val="0"/>
              </a:spcBef>
              <a:spcAft>
                <a:spcPts val="0"/>
              </a:spcAft>
              <a:buClr>
                <a:srgbClr val="252525"/>
              </a:buClr>
              <a:buSzPts val="1800"/>
              <a:buFont typeface="Georgia"/>
              <a:buChar char="●"/>
            </a:pPr>
            <a:r>
              <a:rPr lang="en-GB" sz="1800">
                <a:solidFill>
                  <a:srgbClr val="252525"/>
                </a:solidFill>
                <a:highlight>
                  <a:srgbClr val="FFFFFF"/>
                </a:highlight>
                <a:latin typeface="Georgia"/>
                <a:ea typeface="Georgia"/>
                <a:cs typeface="Georgia"/>
                <a:sym typeface="Georgia"/>
              </a:rPr>
              <a:t>Additionally, customers may provide feedback on the services that the company can take into account.</a:t>
            </a:r>
            <a:endParaRPr sz="1800">
              <a:solidFill>
                <a:srgbClr val="252525"/>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800">
              <a:solidFill>
                <a:srgbClr val="252525"/>
              </a:solidFill>
              <a:highlight>
                <a:srgbClr val="FFFFFF"/>
              </a:highlight>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3"/>
          <p:cNvSpPr txBox="1"/>
          <p:nvPr>
            <p:ph type="title"/>
          </p:nvPr>
        </p:nvSpPr>
        <p:spPr>
          <a:xfrm>
            <a:off x="778325" y="468000"/>
            <a:ext cx="7505700" cy="68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Georgia"/>
                <a:ea typeface="Georgia"/>
                <a:cs typeface="Georgia"/>
                <a:sym typeface="Georgia"/>
              </a:rPr>
              <a:t>                            C</a:t>
            </a:r>
            <a:r>
              <a:rPr lang="en-GB">
                <a:latin typeface="Georgia"/>
                <a:ea typeface="Georgia"/>
                <a:cs typeface="Georgia"/>
                <a:sym typeface="Georgia"/>
              </a:rPr>
              <a:t>onclusion</a:t>
            </a:r>
            <a:endParaRPr>
              <a:latin typeface="Georgia"/>
              <a:ea typeface="Georgia"/>
              <a:cs typeface="Georgia"/>
              <a:sym typeface="Georgia"/>
            </a:endParaRPr>
          </a:p>
        </p:txBody>
      </p:sp>
      <p:sp>
        <p:nvSpPr>
          <p:cNvPr id="547" name="Google Shape;547;p63"/>
          <p:cNvSpPr txBox="1"/>
          <p:nvPr>
            <p:ph idx="1" type="body"/>
          </p:nvPr>
        </p:nvSpPr>
        <p:spPr>
          <a:xfrm>
            <a:off x="418425" y="1152475"/>
            <a:ext cx="8262300" cy="337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This project has been developed successfully and also has user friendly interface also for the admin to add and delete movie information.</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GB" sz="2000">
                <a:latin typeface="Georgia"/>
                <a:ea typeface="Georgia"/>
                <a:cs typeface="Georgia"/>
                <a:sym typeface="Georgia"/>
              </a:rPr>
              <a:t>It also helps the customer </a:t>
            </a:r>
            <a:r>
              <a:rPr lang="en-GB" sz="2000">
                <a:latin typeface="Georgia"/>
                <a:ea typeface="Georgia"/>
                <a:cs typeface="Georgia"/>
                <a:sym typeface="Georgia"/>
              </a:rPr>
              <a:t>in having immediate information about running movies and reserve their seat by saving their time.</a:t>
            </a:r>
            <a:endParaRPr sz="2000">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type="title"/>
          </p:nvPr>
        </p:nvSpPr>
        <p:spPr>
          <a:xfrm>
            <a:off x="740150" y="591075"/>
            <a:ext cx="7505700" cy="44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3" name="Google Shape;553;p64"/>
          <p:cNvSpPr txBox="1"/>
          <p:nvPr>
            <p:ph idx="1" type="body"/>
          </p:nvPr>
        </p:nvSpPr>
        <p:spPr>
          <a:xfrm>
            <a:off x="819150" y="1632575"/>
            <a:ext cx="7505700" cy="2051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GB" sz="5700">
                <a:latin typeface="Georgia"/>
                <a:ea typeface="Georgia"/>
                <a:cs typeface="Georgia"/>
                <a:sym typeface="Georgia"/>
              </a:rPr>
              <a:t>Thank you</a:t>
            </a:r>
            <a:endParaRPr sz="57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0" y="272675"/>
            <a:ext cx="8520600" cy="75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lang="en-GB">
                <a:latin typeface="Georgia"/>
                <a:ea typeface="Georgia"/>
                <a:cs typeface="Georgia"/>
                <a:sym typeface="Georgia"/>
              </a:rPr>
              <a:t>Technologies</a:t>
            </a:r>
            <a:endParaRPr>
              <a:latin typeface="Georgia"/>
              <a:ea typeface="Georgia"/>
              <a:cs typeface="Georgia"/>
              <a:sym typeface="Georgia"/>
            </a:endParaRPr>
          </a:p>
        </p:txBody>
      </p:sp>
      <p:sp>
        <p:nvSpPr>
          <p:cNvPr id="161" name="Google Shape;161;p18"/>
          <p:cNvSpPr txBox="1"/>
          <p:nvPr>
            <p:ph idx="1" type="body"/>
          </p:nvPr>
        </p:nvSpPr>
        <p:spPr>
          <a:xfrm>
            <a:off x="759450" y="961400"/>
            <a:ext cx="6912000" cy="36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latin typeface="Georgia"/>
                <a:ea typeface="Georgia"/>
                <a:cs typeface="Georgia"/>
                <a:sym typeface="Georgia"/>
              </a:rPr>
              <a:t>Front end - Angular</a:t>
            </a:r>
            <a:endParaRPr sz="1800">
              <a:latin typeface="Georgia"/>
              <a:ea typeface="Georgia"/>
              <a:cs typeface="Georgia"/>
              <a:sym typeface="Georgia"/>
            </a:endParaRPr>
          </a:p>
          <a:p>
            <a:pPr indent="0" lvl="0" marL="0" rtl="0" algn="l">
              <a:spcBef>
                <a:spcPts val="1200"/>
              </a:spcBef>
              <a:spcAft>
                <a:spcPts val="0"/>
              </a:spcAft>
              <a:buNone/>
            </a:pPr>
            <a:r>
              <a:rPr lang="en-GB" sz="1800">
                <a:latin typeface="Georgia"/>
                <a:ea typeface="Georgia"/>
                <a:cs typeface="Georgia"/>
                <a:sym typeface="Georgia"/>
              </a:rPr>
              <a:t>Server-side : Spring Boot</a:t>
            </a:r>
            <a:endParaRPr sz="1800">
              <a:latin typeface="Georgia"/>
              <a:ea typeface="Georgia"/>
              <a:cs typeface="Georgia"/>
              <a:sym typeface="Georgia"/>
            </a:endParaRPr>
          </a:p>
          <a:p>
            <a:pPr indent="0" lvl="0" marL="0" rtl="0" algn="l">
              <a:spcBef>
                <a:spcPts val="1200"/>
              </a:spcBef>
              <a:spcAft>
                <a:spcPts val="0"/>
              </a:spcAft>
              <a:buNone/>
            </a:pPr>
            <a:r>
              <a:rPr lang="en-GB" sz="1800">
                <a:latin typeface="Georgia"/>
                <a:ea typeface="Georgia"/>
                <a:cs typeface="Georgia"/>
                <a:sym typeface="Georgia"/>
              </a:rPr>
              <a:t>Back-end - MySql, Hibernate.</a:t>
            </a:r>
            <a:endParaRPr sz="1800">
              <a:latin typeface="Georgia"/>
              <a:ea typeface="Georgia"/>
              <a:cs typeface="Georgia"/>
              <a:sym typeface="Georgia"/>
            </a:endParaRPr>
          </a:p>
          <a:p>
            <a:pPr indent="0" lvl="0" marL="0" rtl="0" algn="l">
              <a:spcBef>
                <a:spcPts val="1200"/>
              </a:spcBef>
              <a:spcAft>
                <a:spcPts val="0"/>
              </a:spcAft>
              <a:buNone/>
            </a:pPr>
            <a:r>
              <a:rPr lang="en-GB" sz="1800">
                <a:latin typeface="Georgia"/>
                <a:ea typeface="Georgia"/>
                <a:cs typeface="Georgia"/>
                <a:sym typeface="Georgia"/>
              </a:rPr>
              <a:t>Server - Tomcat </a:t>
            </a:r>
            <a:endParaRPr sz="1800">
              <a:latin typeface="Georgia"/>
              <a:ea typeface="Georgia"/>
              <a:cs typeface="Georgia"/>
              <a:sym typeface="Georgia"/>
            </a:endParaRPr>
          </a:p>
          <a:p>
            <a:pPr indent="0" lvl="0" marL="0" rtl="0" algn="l">
              <a:spcBef>
                <a:spcPts val="12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1200"/>
              </a:spcAft>
              <a:buNone/>
            </a:pPr>
            <a:r>
              <a:t/>
            </a:r>
            <a:endParaRPr sz="18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189250" y="64250"/>
            <a:ext cx="83961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Georgia"/>
                <a:ea typeface="Georgia"/>
                <a:cs typeface="Georgia"/>
                <a:sym typeface="Georgia"/>
              </a:rPr>
              <a:t>Methodology</a:t>
            </a:r>
            <a:endParaRPr>
              <a:latin typeface="Georgia"/>
              <a:ea typeface="Georgia"/>
              <a:cs typeface="Georgia"/>
              <a:sym typeface="Georgia"/>
            </a:endParaRPr>
          </a:p>
        </p:txBody>
      </p:sp>
      <p:sp>
        <p:nvSpPr>
          <p:cNvPr id="167" name="Google Shape;167;p19"/>
          <p:cNvSpPr txBox="1"/>
          <p:nvPr>
            <p:ph idx="1" type="body"/>
          </p:nvPr>
        </p:nvSpPr>
        <p:spPr>
          <a:xfrm>
            <a:off x="244925" y="652250"/>
            <a:ext cx="8694900" cy="42666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1200"/>
              </a:spcAft>
              <a:buNone/>
            </a:pPr>
            <a:r>
              <a:t/>
            </a:r>
            <a:endParaRPr>
              <a:solidFill>
                <a:schemeClr val="dk1"/>
              </a:solidFill>
            </a:endParaRPr>
          </a:p>
        </p:txBody>
      </p:sp>
      <p:sp>
        <p:nvSpPr>
          <p:cNvPr id="168" name="Google Shape;168;p19"/>
          <p:cNvSpPr/>
          <p:nvPr/>
        </p:nvSpPr>
        <p:spPr>
          <a:xfrm>
            <a:off x="2701825" y="2065750"/>
            <a:ext cx="1908600" cy="588000"/>
          </a:xfrm>
          <a:prstGeom prst="flowChartAlternateProcess">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a:t>
            </a:r>
            <a:r>
              <a:rPr lang="en-GB" sz="1800">
                <a:latin typeface="Georgia"/>
                <a:ea typeface="Georgia"/>
                <a:cs typeface="Georgia"/>
                <a:sym typeface="Georgia"/>
              </a:rPr>
              <a:t>Design </a:t>
            </a:r>
            <a:endParaRPr sz="1800">
              <a:latin typeface="Georgia"/>
              <a:ea typeface="Georgia"/>
              <a:cs typeface="Georgia"/>
              <a:sym typeface="Georgia"/>
            </a:endParaRPr>
          </a:p>
        </p:txBody>
      </p:sp>
      <p:sp>
        <p:nvSpPr>
          <p:cNvPr id="169" name="Google Shape;169;p19"/>
          <p:cNvSpPr/>
          <p:nvPr/>
        </p:nvSpPr>
        <p:spPr>
          <a:xfrm>
            <a:off x="1362050" y="1325900"/>
            <a:ext cx="2034000" cy="659700"/>
          </a:xfrm>
          <a:prstGeom prst="roundRect">
            <a:avLst>
              <a:gd fmla="val 16667" name="adj"/>
            </a:avLst>
          </a:prstGeom>
          <a:solidFill>
            <a:schemeClr val="accent3"/>
          </a:solidFill>
          <a:ln cap="flat" cmpd="sng" w="28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Requirement</a:t>
            </a:r>
            <a:r>
              <a:rPr lang="en-GB" sz="1800">
                <a:latin typeface="Georgia"/>
                <a:ea typeface="Georgia"/>
                <a:cs typeface="Georgia"/>
                <a:sym typeface="Georgia"/>
              </a:rPr>
              <a:t> Analysis</a:t>
            </a:r>
            <a:endParaRPr sz="1800">
              <a:latin typeface="Georgia"/>
              <a:ea typeface="Georgia"/>
              <a:cs typeface="Georgia"/>
              <a:sym typeface="Georgia"/>
            </a:endParaRPr>
          </a:p>
        </p:txBody>
      </p:sp>
      <p:sp>
        <p:nvSpPr>
          <p:cNvPr id="170" name="Google Shape;170;p19"/>
          <p:cNvSpPr/>
          <p:nvPr/>
        </p:nvSpPr>
        <p:spPr>
          <a:xfrm>
            <a:off x="301475" y="652250"/>
            <a:ext cx="1678500" cy="588000"/>
          </a:xfrm>
          <a:prstGeom prst="flowChartAlternateProcess">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282828"/>
                </a:solidFill>
                <a:latin typeface="Georgia"/>
                <a:ea typeface="Georgia"/>
                <a:cs typeface="Georgia"/>
                <a:sym typeface="Georgia"/>
              </a:rPr>
              <a:t>Feasibility study</a:t>
            </a:r>
            <a:endParaRPr sz="1800">
              <a:solidFill>
                <a:srgbClr val="282828"/>
              </a:solidFill>
              <a:highlight>
                <a:schemeClr val="lt1"/>
              </a:highlight>
              <a:latin typeface="Georgia"/>
              <a:ea typeface="Georgia"/>
              <a:cs typeface="Georgia"/>
              <a:sym typeface="Georgia"/>
            </a:endParaRPr>
          </a:p>
        </p:txBody>
      </p:sp>
      <p:sp>
        <p:nvSpPr>
          <p:cNvPr id="171" name="Google Shape;171;p19"/>
          <p:cNvSpPr/>
          <p:nvPr/>
        </p:nvSpPr>
        <p:spPr>
          <a:xfrm>
            <a:off x="3967600" y="2736238"/>
            <a:ext cx="1908600" cy="588000"/>
          </a:xfrm>
          <a:prstGeom prst="flowChartAlternateProcess">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a:t>
            </a:r>
            <a:r>
              <a:rPr lang="en-GB" sz="1800">
                <a:latin typeface="Georgia"/>
                <a:ea typeface="Georgia"/>
                <a:cs typeface="Georgia"/>
                <a:sym typeface="Georgia"/>
              </a:rPr>
              <a:t>Coding </a:t>
            </a:r>
            <a:endParaRPr sz="1800">
              <a:latin typeface="Georgia"/>
              <a:ea typeface="Georgia"/>
              <a:cs typeface="Georgia"/>
              <a:sym typeface="Georgia"/>
            </a:endParaRPr>
          </a:p>
        </p:txBody>
      </p:sp>
      <p:sp>
        <p:nvSpPr>
          <p:cNvPr id="172" name="Google Shape;172;p19"/>
          <p:cNvSpPr/>
          <p:nvPr/>
        </p:nvSpPr>
        <p:spPr>
          <a:xfrm>
            <a:off x="5258300" y="3416950"/>
            <a:ext cx="1678500" cy="588000"/>
          </a:xfrm>
          <a:prstGeom prst="flowChartAlternateProcess">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2800" wrap="square" tIns="91425">
            <a:noAutofit/>
          </a:bodyPr>
          <a:lstStyle/>
          <a:p>
            <a:pPr indent="0" lvl="0" marL="0" rtl="0" algn="ctr">
              <a:spcBef>
                <a:spcPts val="0"/>
              </a:spcBef>
              <a:spcAft>
                <a:spcPts val="0"/>
              </a:spcAft>
              <a:buNone/>
            </a:pPr>
            <a:r>
              <a:rPr lang="en-GB" sz="1800">
                <a:latin typeface="Georgia"/>
                <a:ea typeface="Georgia"/>
                <a:cs typeface="Georgia"/>
                <a:sym typeface="Georgia"/>
              </a:rPr>
              <a:t>Testing </a:t>
            </a:r>
            <a:endParaRPr sz="1800">
              <a:latin typeface="Georgia"/>
              <a:ea typeface="Georgia"/>
              <a:cs typeface="Georgia"/>
              <a:sym typeface="Georgia"/>
            </a:endParaRPr>
          </a:p>
        </p:txBody>
      </p:sp>
      <p:sp>
        <p:nvSpPr>
          <p:cNvPr id="173" name="Google Shape;173;p19"/>
          <p:cNvSpPr/>
          <p:nvPr/>
        </p:nvSpPr>
        <p:spPr>
          <a:xfrm>
            <a:off x="6282675" y="4106475"/>
            <a:ext cx="2218500" cy="588000"/>
          </a:xfrm>
          <a:prstGeom prst="flowChartAlternateProcess">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a:t>
            </a:r>
            <a:r>
              <a:rPr lang="en-GB" sz="1800">
                <a:latin typeface="Georgia"/>
                <a:ea typeface="Georgia"/>
                <a:cs typeface="Georgia"/>
                <a:sym typeface="Georgia"/>
              </a:rPr>
              <a:t>Implementation and Maintainance</a:t>
            </a:r>
            <a:endParaRPr sz="1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Portal</a:t>
            </a:r>
            <a:endParaRPr>
              <a:latin typeface="Georgia"/>
              <a:ea typeface="Georgia"/>
              <a:cs typeface="Georgia"/>
              <a:sym typeface="Georgia"/>
            </a:endParaRPr>
          </a:p>
        </p:txBody>
      </p:sp>
      <p:sp>
        <p:nvSpPr>
          <p:cNvPr id="179" name="Google Shape;179;p20"/>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ADMIN</a:t>
            </a:r>
            <a:endParaRPr sz="1900">
              <a:latin typeface="Georgia"/>
              <a:ea typeface="Georgia"/>
              <a:cs typeface="Georgia"/>
              <a:sym typeface="Georgia"/>
            </a:endParaRPr>
          </a:p>
          <a:p>
            <a:pPr indent="0" lvl="0" marL="457200" rtl="0" algn="l">
              <a:spcBef>
                <a:spcPts val="1200"/>
              </a:spcBef>
              <a:spcAft>
                <a:spcPts val="0"/>
              </a:spcAft>
              <a:buNone/>
            </a:pPr>
            <a:r>
              <a:t/>
            </a:r>
            <a:endParaRPr sz="1900">
              <a:latin typeface="Georgia"/>
              <a:ea typeface="Georgia"/>
              <a:cs typeface="Georgia"/>
              <a:sym typeface="Georgia"/>
            </a:endParaRPr>
          </a:p>
          <a:p>
            <a:pPr indent="-349250" lvl="0" marL="457200" rtl="0" algn="l">
              <a:spcBef>
                <a:spcPts val="1200"/>
              </a:spcBef>
              <a:spcAft>
                <a:spcPts val="0"/>
              </a:spcAft>
              <a:buSzPts val="1900"/>
              <a:buFont typeface="Georgia"/>
              <a:buChar char="●"/>
            </a:pPr>
            <a:r>
              <a:rPr lang="en-GB" sz="1900">
                <a:latin typeface="Georgia"/>
                <a:ea typeface="Georgia"/>
                <a:cs typeface="Georgia"/>
                <a:sym typeface="Georgia"/>
              </a:rPr>
              <a:t>USER</a:t>
            </a:r>
            <a:endParaRPr sz="19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85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latin typeface="Times New Roman"/>
                <a:ea typeface="Times New Roman"/>
                <a:cs typeface="Times New Roman"/>
                <a:sym typeface="Times New Roman"/>
              </a:rPr>
              <a:t>Admin Role</a:t>
            </a:r>
            <a:endParaRPr>
              <a:latin typeface="Times New Roman"/>
              <a:ea typeface="Times New Roman"/>
              <a:cs typeface="Times New Roman"/>
              <a:sym typeface="Times New Roman"/>
            </a:endParaRPr>
          </a:p>
        </p:txBody>
      </p:sp>
      <p:sp>
        <p:nvSpPr>
          <p:cNvPr id="185" name="Google Shape;185;p21"/>
          <p:cNvSpPr txBox="1"/>
          <p:nvPr>
            <p:ph idx="1" type="body"/>
          </p:nvPr>
        </p:nvSpPr>
        <p:spPr>
          <a:xfrm>
            <a:off x="311700" y="658300"/>
            <a:ext cx="8520600" cy="43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6" name="Google Shape;186;p21"/>
          <p:cNvSpPr/>
          <p:nvPr/>
        </p:nvSpPr>
        <p:spPr>
          <a:xfrm>
            <a:off x="3891700" y="1902450"/>
            <a:ext cx="1598700" cy="1338600"/>
          </a:xfrm>
          <a:prstGeom prst="ellipse">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Online movie ticket booking</a:t>
            </a:r>
            <a:endParaRPr sz="1600">
              <a:latin typeface="Georgia"/>
              <a:ea typeface="Georgia"/>
              <a:cs typeface="Georgia"/>
              <a:sym typeface="Georgia"/>
            </a:endParaRPr>
          </a:p>
        </p:txBody>
      </p:sp>
      <p:sp>
        <p:nvSpPr>
          <p:cNvPr id="187" name="Google Shape;187;p21"/>
          <p:cNvSpPr/>
          <p:nvPr/>
        </p:nvSpPr>
        <p:spPr>
          <a:xfrm>
            <a:off x="1232675" y="1379250"/>
            <a:ext cx="1598700" cy="5727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Previous order</a:t>
            </a:r>
            <a:endParaRPr sz="1600">
              <a:latin typeface="Georgia"/>
              <a:ea typeface="Georgia"/>
              <a:cs typeface="Georgia"/>
              <a:sym typeface="Georgia"/>
            </a:endParaRPr>
          </a:p>
        </p:txBody>
      </p:sp>
      <p:sp>
        <p:nvSpPr>
          <p:cNvPr id="188" name="Google Shape;188;p21"/>
          <p:cNvSpPr/>
          <p:nvPr/>
        </p:nvSpPr>
        <p:spPr>
          <a:xfrm>
            <a:off x="6550725" y="1239375"/>
            <a:ext cx="1740900" cy="5727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Add movie details</a:t>
            </a:r>
            <a:endParaRPr sz="1600">
              <a:latin typeface="Georgia"/>
              <a:ea typeface="Georgia"/>
              <a:cs typeface="Georgia"/>
              <a:sym typeface="Georgia"/>
            </a:endParaRPr>
          </a:p>
        </p:txBody>
      </p:sp>
      <p:sp>
        <p:nvSpPr>
          <p:cNvPr id="189" name="Google Shape;189;p21"/>
          <p:cNvSpPr/>
          <p:nvPr/>
        </p:nvSpPr>
        <p:spPr>
          <a:xfrm>
            <a:off x="1100350" y="3267150"/>
            <a:ext cx="1586400" cy="5205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User Management</a:t>
            </a:r>
            <a:endParaRPr sz="1600">
              <a:latin typeface="Georgia"/>
              <a:ea typeface="Georgia"/>
              <a:cs typeface="Georgia"/>
              <a:sym typeface="Georgia"/>
            </a:endParaRPr>
          </a:p>
        </p:txBody>
      </p:sp>
      <p:sp>
        <p:nvSpPr>
          <p:cNvPr id="190" name="Google Shape;190;p21"/>
          <p:cNvSpPr/>
          <p:nvPr/>
        </p:nvSpPr>
        <p:spPr>
          <a:xfrm>
            <a:off x="6698650" y="3241050"/>
            <a:ext cx="1598700" cy="5727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Remove movie details</a:t>
            </a:r>
            <a:endParaRPr sz="1600">
              <a:latin typeface="Georgia"/>
              <a:ea typeface="Georgia"/>
              <a:cs typeface="Georgia"/>
              <a:sym typeface="Georgia"/>
            </a:endParaRPr>
          </a:p>
        </p:txBody>
      </p:sp>
      <p:sp>
        <p:nvSpPr>
          <p:cNvPr id="191" name="Google Shape;191;p21"/>
          <p:cNvSpPr/>
          <p:nvPr/>
        </p:nvSpPr>
        <p:spPr>
          <a:xfrm>
            <a:off x="3897850" y="908250"/>
            <a:ext cx="1586400" cy="520500"/>
          </a:xfrm>
          <a:prstGeom prst="roundRect">
            <a:avLst>
              <a:gd fmla="val 16667"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sz="1800">
                <a:latin typeface="Georgia"/>
                <a:ea typeface="Georgia"/>
                <a:cs typeface="Georgia"/>
                <a:sym typeface="Georgia"/>
              </a:rPr>
              <a:t> </a:t>
            </a:r>
            <a:r>
              <a:rPr lang="en-GB" sz="1600">
                <a:latin typeface="Georgia"/>
                <a:ea typeface="Georgia"/>
                <a:cs typeface="Georgia"/>
                <a:sym typeface="Georgia"/>
              </a:rPr>
              <a:t>Login</a:t>
            </a:r>
            <a:endParaRPr sz="1600">
              <a:latin typeface="Georgia"/>
              <a:ea typeface="Georgia"/>
              <a:cs typeface="Georgia"/>
              <a:sym typeface="Georgia"/>
            </a:endParaRPr>
          </a:p>
        </p:txBody>
      </p:sp>
      <p:sp>
        <p:nvSpPr>
          <p:cNvPr id="192" name="Google Shape;192;p21"/>
          <p:cNvSpPr/>
          <p:nvPr/>
        </p:nvSpPr>
        <p:spPr>
          <a:xfrm>
            <a:off x="3820600" y="4061850"/>
            <a:ext cx="1740900" cy="572700"/>
          </a:xfrm>
          <a:prstGeom prst="roundRect">
            <a:avLst>
              <a:gd fmla="val 16667" name="adj"/>
            </a:avLst>
          </a:prstGeom>
          <a:solidFill>
            <a:schemeClr val="accent3"/>
          </a:solidFill>
          <a:ln cap="flat" cmpd="sng" w="28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Purchase Management</a:t>
            </a:r>
            <a:endParaRPr sz="1600">
              <a:latin typeface="Georgia"/>
              <a:ea typeface="Georgia"/>
              <a:cs typeface="Georgia"/>
              <a:sym typeface="Georgia"/>
            </a:endParaRPr>
          </a:p>
        </p:txBody>
      </p:sp>
      <p:cxnSp>
        <p:nvCxnSpPr>
          <p:cNvPr id="193" name="Google Shape;193;p21"/>
          <p:cNvCxnSpPr>
            <a:stCxn id="186" idx="0"/>
          </p:cNvCxnSpPr>
          <p:nvPr/>
        </p:nvCxnSpPr>
        <p:spPr>
          <a:xfrm flipH="1" rot="10800000">
            <a:off x="4691050" y="1428750"/>
            <a:ext cx="3300" cy="4737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1"/>
          <p:cNvCxnSpPr>
            <a:stCxn id="186" idx="4"/>
          </p:cNvCxnSpPr>
          <p:nvPr/>
        </p:nvCxnSpPr>
        <p:spPr>
          <a:xfrm>
            <a:off x="4691050" y="3241050"/>
            <a:ext cx="3300" cy="8208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1"/>
          <p:cNvCxnSpPr>
            <a:stCxn id="186" idx="1"/>
            <a:endCxn id="187" idx="3"/>
          </p:cNvCxnSpPr>
          <p:nvPr/>
        </p:nvCxnSpPr>
        <p:spPr>
          <a:xfrm rot="10800000">
            <a:off x="2831324" y="1665583"/>
            <a:ext cx="1294500" cy="4329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1"/>
          <p:cNvCxnSpPr>
            <a:stCxn id="186" idx="3"/>
            <a:endCxn id="189" idx="3"/>
          </p:cNvCxnSpPr>
          <p:nvPr/>
        </p:nvCxnSpPr>
        <p:spPr>
          <a:xfrm flipH="1">
            <a:off x="2686724" y="3045017"/>
            <a:ext cx="1439100" cy="4824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1"/>
          <p:cNvCxnSpPr>
            <a:stCxn id="186" idx="7"/>
            <a:endCxn id="188" idx="1"/>
          </p:cNvCxnSpPr>
          <p:nvPr/>
        </p:nvCxnSpPr>
        <p:spPr>
          <a:xfrm flipH="1" rot="10800000">
            <a:off x="5256276" y="1525783"/>
            <a:ext cx="1294500" cy="5727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1"/>
          <p:cNvCxnSpPr>
            <a:stCxn id="186" idx="5"/>
            <a:endCxn id="190" idx="1"/>
          </p:cNvCxnSpPr>
          <p:nvPr/>
        </p:nvCxnSpPr>
        <p:spPr>
          <a:xfrm>
            <a:off x="5256276" y="3045017"/>
            <a:ext cx="1442400" cy="48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